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0" r:id="rId8"/>
    <p:sldId id="263" r:id="rId9"/>
    <p:sldId id="268" r:id="rId10"/>
    <p:sldId id="264" r:id="rId11"/>
    <p:sldId id="265" r:id="rId12"/>
    <p:sldId id="273" r:id="rId13"/>
    <p:sldId id="267" r:id="rId14"/>
    <p:sldId id="272" r:id="rId15"/>
    <p:sldId id="269" r:id="rId16"/>
    <p:sldId id="270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008000"/>
    <a:srgbClr val="FF9900"/>
    <a:srgbClr val="DCE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2" autoAdjust="0"/>
  </p:normalViewPr>
  <p:slideViewPr>
    <p:cSldViewPr>
      <p:cViewPr>
        <p:scale>
          <a:sx n="80" d="100"/>
          <a:sy n="80" d="100"/>
        </p:scale>
        <p:origin x="-990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20/07/2018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8478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Contribution of </a:t>
            </a:r>
            <a:r>
              <a:rPr lang="en-GB" sz="3200" b="1" dirty="0" err="1"/>
              <a:t>ecometric</a:t>
            </a:r>
            <a:r>
              <a:rPr lang="en-GB" sz="3200" b="1" dirty="0"/>
              <a:t> methods to describe local environments: the case of the Middle Pleistocene site of </a:t>
            </a:r>
            <a:r>
              <a:rPr lang="en-GB" sz="3200" b="1" dirty="0" err="1"/>
              <a:t>Lunel-Viel</a:t>
            </a:r>
            <a:r>
              <a:rPr lang="en-GB" sz="3200" b="1" dirty="0"/>
              <a:t> (</a:t>
            </a:r>
            <a:r>
              <a:rPr lang="en-GB" sz="3200" b="1" dirty="0" err="1"/>
              <a:t>Hérault</a:t>
            </a:r>
            <a:r>
              <a:rPr lang="en-GB" sz="3200" b="1" dirty="0"/>
              <a:t>, France)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2717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latin typeface="Times New Roman" pitchFamily="18" charset="0"/>
                <a:cs typeface="Times New Roman" pitchFamily="18" charset="0"/>
              </a:rPr>
              <a:t>ICAZ 2018 - </a:t>
            </a:r>
            <a:r>
              <a:rPr lang="en-GB" sz="2400" dirty="0"/>
              <a:t>High-resolution analyses of dental remains: broadening </a:t>
            </a:r>
            <a:r>
              <a:rPr lang="en-GB" sz="2400" dirty="0" smtClean="0"/>
              <a:t>horizons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36450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Antigone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Uzunidis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00505" y="6263010"/>
            <a:ext cx="403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antigone.uzunidis@wanadoo.fr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ntigone\Documents\Logos\LAMPE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39147"/>
            <a:ext cx="1474787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ntigone\Documents\Logos\logo_amu_cmjn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5931090"/>
            <a:ext cx="1932455" cy="6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rugal\Desktop\en cours\IRN 2018\IRN web site\Logo IRN\Logo_Culture_MarianneM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5580362"/>
            <a:ext cx="791269" cy="101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1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6684874" y="513392"/>
            <a:ext cx="2273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Microwear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analysis</a:t>
            </a:r>
            <a:endParaRPr lang="fr-FR" sz="2000" b="1" dirty="0"/>
          </a:p>
        </p:txBody>
      </p:sp>
      <p:pic>
        <p:nvPicPr>
          <p:cNvPr id="6" name="Picture 2" descr="C:\Users\antigone\Dropbox\présentations orales\ICAZ 2018\Contribution of new ecometric methods to describe local environments\micro usure brutes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14996"/>
            <a:ext cx="9000000" cy="46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6684874" y="513392"/>
            <a:ext cx="2273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Microwear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analysis</a:t>
            </a:r>
            <a:endParaRPr lang="fr-FR" sz="2000" b="1" dirty="0"/>
          </a:p>
        </p:txBody>
      </p:sp>
      <p:pic>
        <p:nvPicPr>
          <p:cNvPr id="2051" name="Picture 3" descr="C:\Users\antigone\Dropbox\présentations orales\ICAZ 2018\Contribution of new ecometric methods to describe local environments\micro usure brutes cercle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14996"/>
            <a:ext cx="9000000" cy="46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6684874" y="513392"/>
            <a:ext cx="2273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Microwear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analysis</a:t>
            </a:r>
            <a:endParaRPr lang="fr-FR" sz="2000" b="1" dirty="0"/>
          </a:p>
        </p:txBody>
      </p:sp>
      <p:pic>
        <p:nvPicPr>
          <p:cNvPr id="2051" name="Picture 3" descr="C:\Users\antigone\Dropbox\présentations orales\ICAZ 2018\Contribution of new ecometric methods to describe local environments\micro usure brutes cercle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14996"/>
            <a:ext cx="9000000" cy="46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843958"/>
              </p:ext>
            </p:extLst>
          </p:nvPr>
        </p:nvGraphicFramePr>
        <p:xfrm>
          <a:off x="1520787" y="2468880"/>
          <a:ext cx="6102426" cy="192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8284"/>
                <a:gridCol w="1017071"/>
                <a:gridCol w="1017071"/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Taxon and </a:t>
                      </a:r>
                      <a:r>
                        <a:rPr lang="fr-FR" sz="1800" b="1" u="none" strike="noStrike" dirty="0" smtClean="0">
                          <a:effectLst/>
                        </a:rPr>
                        <a:t>localisation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5725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 err="1">
                          <a:effectLst/>
                        </a:rPr>
                        <a:t>Pits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effectLst/>
                        </a:rPr>
                        <a:t>Scratches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i="1" u="none" strike="noStrike" dirty="0" err="1">
                          <a:effectLst/>
                        </a:rPr>
                        <a:t>Equus</a:t>
                      </a:r>
                      <a:r>
                        <a:rPr lang="fr-FR" sz="1800" u="none" strike="noStrike" dirty="0">
                          <a:effectLst/>
                        </a:rPr>
                        <a:t> : Tour du </a:t>
                      </a:r>
                      <a:r>
                        <a:rPr lang="fr-FR" sz="1800" u="none" strike="noStrike" dirty="0" err="1">
                          <a:effectLst/>
                        </a:rPr>
                        <a:t>Valat</a:t>
                      </a:r>
                      <a:r>
                        <a:rPr lang="fr-FR" sz="1800" u="none" strike="noStrike" dirty="0">
                          <a:effectLst/>
                        </a:rPr>
                        <a:t> _ </a:t>
                      </a:r>
                      <a:r>
                        <a:rPr lang="fr-FR" sz="1800" i="1" u="none" strike="noStrike" dirty="0" err="1">
                          <a:effectLst/>
                        </a:rPr>
                        <a:t>Bos</a:t>
                      </a:r>
                      <a:r>
                        <a:rPr lang="fr-FR" sz="1800" u="none" strike="noStrike" dirty="0">
                          <a:effectLst/>
                        </a:rPr>
                        <a:t> : Tour du </a:t>
                      </a:r>
                      <a:r>
                        <a:rPr lang="fr-FR" sz="1800" u="none" strike="noStrike" dirty="0" err="1" smtClean="0">
                          <a:effectLst/>
                        </a:rPr>
                        <a:t>Valat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0,50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</a:rPr>
                        <a:t>0,45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i="1" u="none" strike="noStrike" dirty="0" err="1">
                          <a:effectLst/>
                        </a:rPr>
                        <a:t>Bos</a:t>
                      </a:r>
                      <a:r>
                        <a:rPr lang="fr-FR" sz="1800" u="none" strike="noStrike" dirty="0">
                          <a:effectLst/>
                        </a:rPr>
                        <a:t> : Tour du </a:t>
                      </a:r>
                      <a:r>
                        <a:rPr lang="fr-FR" sz="1800" u="none" strike="noStrike" dirty="0" err="1">
                          <a:effectLst/>
                        </a:rPr>
                        <a:t>Valat</a:t>
                      </a:r>
                      <a:r>
                        <a:rPr lang="fr-FR" sz="1800" u="none" strike="noStrike" dirty="0">
                          <a:effectLst/>
                        </a:rPr>
                        <a:t> _  </a:t>
                      </a:r>
                      <a:r>
                        <a:rPr lang="fr-FR" sz="1800" i="1" u="none" strike="noStrike" dirty="0" err="1">
                          <a:effectLst/>
                        </a:rPr>
                        <a:t>Equus</a:t>
                      </a:r>
                      <a:r>
                        <a:rPr lang="fr-FR" sz="1800" u="none" strike="noStrike" dirty="0">
                          <a:effectLst/>
                        </a:rPr>
                        <a:t> : Lunel-Viel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</a:rPr>
                        <a:t>1,00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i="1" u="none" strike="noStrike" dirty="0" err="1">
                          <a:effectLst/>
                        </a:rPr>
                        <a:t>Bos</a:t>
                      </a:r>
                      <a:r>
                        <a:rPr lang="fr-FR" sz="1800" u="none" strike="noStrike" dirty="0">
                          <a:effectLst/>
                        </a:rPr>
                        <a:t> : Tour du </a:t>
                      </a:r>
                      <a:r>
                        <a:rPr lang="fr-FR" sz="1800" u="none" strike="noStrike" dirty="0" err="1">
                          <a:effectLst/>
                        </a:rPr>
                        <a:t>Valat</a:t>
                      </a:r>
                      <a:r>
                        <a:rPr lang="fr-FR" sz="1800" u="none" strike="noStrike" dirty="0">
                          <a:effectLst/>
                        </a:rPr>
                        <a:t> _  </a:t>
                      </a:r>
                      <a:r>
                        <a:rPr lang="fr-FR" sz="1800" i="1" u="none" strike="noStrike" dirty="0" err="1">
                          <a:effectLst/>
                        </a:rPr>
                        <a:t>Bos</a:t>
                      </a:r>
                      <a:r>
                        <a:rPr lang="fr-FR" sz="1800" u="none" strike="noStrike" dirty="0">
                          <a:effectLst/>
                        </a:rPr>
                        <a:t> : Lunel-Viel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i="1" u="none" strike="noStrike" dirty="0" err="1">
                          <a:effectLst/>
                        </a:rPr>
                        <a:t>Equus</a:t>
                      </a:r>
                      <a:r>
                        <a:rPr lang="fr-FR" sz="1800" u="none" strike="noStrike" dirty="0">
                          <a:effectLst/>
                        </a:rPr>
                        <a:t> : Tour du </a:t>
                      </a:r>
                      <a:r>
                        <a:rPr lang="fr-FR" sz="1800" u="none" strike="noStrike" dirty="0" err="1">
                          <a:effectLst/>
                        </a:rPr>
                        <a:t>Valat</a:t>
                      </a:r>
                      <a:r>
                        <a:rPr lang="fr-FR" sz="1800" u="none" strike="noStrike" dirty="0">
                          <a:effectLst/>
                        </a:rPr>
                        <a:t> _ </a:t>
                      </a:r>
                      <a:r>
                        <a:rPr lang="fr-FR" sz="1800" b="0" i="1" u="none" strike="noStrike" dirty="0" err="1">
                          <a:effectLst/>
                        </a:rPr>
                        <a:t>Equus</a:t>
                      </a:r>
                      <a:r>
                        <a:rPr lang="fr-FR" sz="1800" u="none" strike="noStrike" dirty="0">
                          <a:effectLst/>
                        </a:rPr>
                        <a:t> : Lunel-Viel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</a:rPr>
                        <a:t>0,21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i="1" u="none" strike="noStrike" dirty="0" err="1">
                          <a:effectLst/>
                        </a:rPr>
                        <a:t>Equus</a:t>
                      </a:r>
                      <a:r>
                        <a:rPr lang="fr-FR" sz="1800" u="none" strike="noStrike" dirty="0">
                          <a:effectLst/>
                        </a:rPr>
                        <a:t> : Tour du </a:t>
                      </a:r>
                      <a:r>
                        <a:rPr lang="fr-FR" sz="1800" u="none" strike="noStrike" dirty="0" err="1">
                          <a:effectLst/>
                        </a:rPr>
                        <a:t>Valat</a:t>
                      </a:r>
                      <a:r>
                        <a:rPr lang="fr-FR" sz="1800" u="none" strike="noStrike" dirty="0">
                          <a:effectLst/>
                        </a:rPr>
                        <a:t> _ </a:t>
                      </a:r>
                      <a:r>
                        <a:rPr lang="fr-FR" sz="1800" i="1" u="none" strike="noStrike" dirty="0" err="1">
                          <a:effectLst/>
                        </a:rPr>
                        <a:t>Bos</a:t>
                      </a:r>
                      <a:r>
                        <a:rPr lang="fr-FR" sz="1800" u="none" strike="noStrike" dirty="0">
                          <a:effectLst/>
                        </a:rPr>
                        <a:t> : Lunel-Viel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i="1" u="none" strike="noStrike" dirty="0" err="1">
                          <a:effectLst/>
                        </a:rPr>
                        <a:t>Equus</a:t>
                      </a:r>
                      <a:r>
                        <a:rPr lang="fr-FR" sz="1800" u="none" strike="noStrike" dirty="0">
                          <a:effectLst/>
                        </a:rPr>
                        <a:t> : Lunel-Viel _ </a:t>
                      </a:r>
                      <a:r>
                        <a:rPr lang="fr-FR" sz="1800" i="1" u="none" strike="noStrike" dirty="0" err="1">
                          <a:effectLst/>
                        </a:rPr>
                        <a:t>Bos</a:t>
                      </a:r>
                      <a:r>
                        <a:rPr lang="fr-FR" sz="1800" u="none" strike="noStrike" dirty="0">
                          <a:effectLst/>
                        </a:rPr>
                        <a:t> : Lunel-Viel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&lt;0,0001</a:t>
                      </a:r>
                      <a:endParaRPr lang="fr-FR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3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 descr="C:\Users\antigone\Dropbox\présentations orales\ICAZ 2018\Contribution of new ecometric methods to describe local environments\fig. micro usure % valat lunel 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91" y="513392"/>
            <a:ext cx="5821619" cy="625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684874" y="513392"/>
            <a:ext cx="2273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Microwear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analysis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83412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6684874" y="404664"/>
            <a:ext cx="2273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Microwear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analysis</a:t>
            </a:r>
            <a:endParaRPr lang="fr-FR" sz="2000" b="1" dirty="0"/>
          </a:p>
        </p:txBody>
      </p:sp>
      <p:pic>
        <p:nvPicPr>
          <p:cNvPr id="3076" name="Picture 4" descr="C:\Users\antigone\Dropbox\THESE\PHOTO MICRO USURE\Camargue_Eq_11A_X35_B-re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1480325"/>
            <a:ext cx="4320000" cy="32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tigone\Dropbox\THESE\PHOTO MICRO USURE\LV_Eq_56b_x35_B-re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1480325"/>
            <a:ext cx="4320000" cy="32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537430" y="764705"/>
            <a:ext cx="1461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Tour-du-</a:t>
            </a:r>
            <a:r>
              <a:rPr lang="fr-FR" sz="2000" dirty="0" err="1" smtClean="0"/>
              <a:t>Valat</a:t>
            </a:r>
            <a:endParaRPr lang="fr-FR" sz="2000" dirty="0" smtClean="0"/>
          </a:p>
          <a:p>
            <a:pPr algn="ctr"/>
            <a:r>
              <a:rPr lang="fr-FR" sz="2000" i="1" dirty="0" err="1" smtClean="0"/>
              <a:t>Equus</a:t>
            </a:r>
            <a:endParaRPr lang="fr-FR" sz="20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293997" y="764704"/>
            <a:ext cx="1164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Lunel-Viel</a:t>
            </a:r>
          </a:p>
          <a:p>
            <a:pPr algn="ctr"/>
            <a:r>
              <a:rPr lang="fr-FR" sz="2000" i="1" dirty="0" err="1" smtClean="0"/>
              <a:t>Equus</a:t>
            </a:r>
            <a:endParaRPr lang="fr-FR" sz="20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07984" y="4869160"/>
            <a:ext cx="8928512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Specific </a:t>
            </a:r>
            <a:r>
              <a:rPr lang="en-GB" sz="2400" dirty="0" err="1" smtClean="0"/>
              <a:t>taphonomic</a:t>
            </a:r>
            <a:r>
              <a:rPr lang="en-GB" sz="2400" dirty="0" smtClean="0"/>
              <a:t> impact? </a:t>
            </a:r>
            <a:endParaRPr lang="en-GB" sz="2400" dirty="0"/>
          </a:p>
          <a:p>
            <a:r>
              <a:rPr lang="en-GB" sz="2400" dirty="0" smtClean="0"/>
              <a:t>	- Tour-du-</a:t>
            </a:r>
            <a:r>
              <a:rPr lang="en-GB" sz="2400" dirty="0" err="1" smtClean="0"/>
              <a:t>Valat</a:t>
            </a:r>
            <a:r>
              <a:rPr lang="en-GB" sz="2400" dirty="0" smtClean="0"/>
              <a:t>: 50% of altered teeth (no observation possible)</a:t>
            </a:r>
          </a:p>
          <a:p>
            <a:r>
              <a:rPr lang="en-GB" sz="2400" dirty="0"/>
              <a:t>	</a:t>
            </a:r>
            <a:r>
              <a:rPr lang="en-GB" sz="2400" dirty="0" smtClean="0"/>
              <a:t>- </a:t>
            </a:r>
            <a:r>
              <a:rPr lang="en-GB" sz="2400" dirty="0" err="1" smtClean="0"/>
              <a:t>Lunel-Viel</a:t>
            </a:r>
            <a:r>
              <a:rPr lang="en-GB" sz="2400" dirty="0" smtClean="0"/>
              <a:t>: 20% of altered teeth (no observation possible)</a:t>
            </a:r>
          </a:p>
          <a:p>
            <a:r>
              <a:rPr lang="en-GB" sz="2400" dirty="0" smtClean="0"/>
              <a:t>In relation with the presence of salt in the swamp ?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157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Data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Conclusions</a:t>
              </a:r>
              <a:endParaRPr lang="en-GB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134696" y="4748277"/>
            <a:ext cx="8874609" cy="4770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500" b="1" dirty="0" smtClean="0">
                <a:solidFill>
                  <a:schemeClr val="bg1"/>
                </a:solidFill>
              </a:rPr>
              <a:t>Horse/bovid diet at </a:t>
            </a:r>
            <a:r>
              <a:rPr lang="en-GB" sz="2500" b="1" dirty="0" err="1" smtClean="0">
                <a:solidFill>
                  <a:schemeClr val="bg1"/>
                </a:solidFill>
              </a:rPr>
              <a:t>Lunel-Viel</a:t>
            </a:r>
            <a:r>
              <a:rPr lang="en-GB" sz="2500" b="1" dirty="0" smtClean="0">
                <a:solidFill>
                  <a:schemeClr val="bg1"/>
                </a:solidFill>
              </a:rPr>
              <a:t> ≠ Horse/bovid diet in </a:t>
            </a:r>
            <a:r>
              <a:rPr lang="en-GB" sz="2500" b="1" dirty="0" err="1" smtClean="0">
                <a:solidFill>
                  <a:schemeClr val="bg1"/>
                </a:solidFill>
              </a:rPr>
              <a:t>Camargue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67474" y="5949280"/>
            <a:ext cx="6609053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b="1" dirty="0" smtClean="0"/>
              <a:t>Local environment at </a:t>
            </a:r>
            <a:r>
              <a:rPr lang="en-GB" sz="2800" b="1" dirty="0" err="1" smtClean="0"/>
              <a:t>Lunel-Viel</a:t>
            </a:r>
            <a:r>
              <a:rPr lang="en-GB" sz="2800" b="1" dirty="0" smtClean="0"/>
              <a:t> ≠ Swamp </a:t>
            </a:r>
            <a:endParaRPr lang="en-GB" sz="2800" b="1" dirty="0"/>
          </a:p>
        </p:txBody>
      </p:sp>
      <p:sp>
        <p:nvSpPr>
          <p:cNvPr id="11" name="Flèche vers le bas 10"/>
          <p:cNvSpPr/>
          <p:nvPr/>
        </p:nvSpPr>
        <p:spPr>
          <a:xfrm>
            <a:off x="4067944" y="5373216"/>
            <a:ext cx="1008112" cy="43204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9757" y="692696"/>
            <a:ext cx="44822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Tour-du-</a:t>
            </a:r>
            <a:r>
              <a:rPr lang="en-GB" sz="2000" b="1" dirty="0" err="1" smtClean="0"/>
              <a:t>Valat</a:t>
            </a:r>
            <a:endParaRPr lang="en-GB" sz="2000" b="1" dirty="0" smtClean="0"/>
          </a:p>
          <a:p>
            <a:pPr marL="179388" indent="-165100">
              <a:buFont typeface="Arial" pitchFamily="34" charset="0"/>
              <a:buChar char="•"/>
            </a:pPr>
            <a:r>
              <a:rPr lang="en-GB" sz="2000" dirty="0" err="1" smtClean="0"/>
              <a:t>Mesowear</a:t>
            </a:r>
            <a:r>
              <a:rPr lang="en-GB" sz="2000" dirty="0" smtClean="0"/>
              <a:t> analysis : </a:t>
            </a:r>
            <a:r>
              <a:rPr lang="en-GB" sz="2000" i="1" dirty="0" err="1" smtClean="0"/>
              <a:t>Equus</a:t>
            </a:r>
            <a:r>
              <a:rPr lang="en-GB" sz="2000" i="1" dirty="0" smtClean="0"/>
              <a:t> </a:t>
            </a:r>
            <a:r>
              <a:rPr lang="en-GB" sz="2000" dirty="0" smtClean="0"/>
              <a:t>and </a:t>
            </a:r>
            <a:r>
              <a:rPr lang="en-GB" sz="2000" i="1" dirty="0" err="1" smtClean="0"/>
              <a:t>Bos</a:t>
            </a:r>
            <a:r>
              <a:rPr lang="en-GB" sz="2000" i="1" dirty="0" smtClean="0"/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mixed-feeder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GB" sz="2000" dirty="0" err="1" smtClean="0"/>
              <a:t>Microwear</a:t>
            </a:r>
            <a:r>
              <a:rPr lang="en-GB" sz="2000" dirty="0" smtClean="0"/>
              <a:t> analysis : </a:t>
            </a:r>
            <a:r>
              <a:rPr lang="en-GB" sz="2000" b="1" dirty="0" smtClean="0">
                <a:solidFill>
                  <a:schemeClr val="accent2"/>
                </a:solidFill>
              </a:rPr>
              <a:t>high number of pits</a:t>
            </a:r>
          </a:p>
          <a:p>
            <a:r>
              <a:rPr lang="en-GB" sz="2000" dirty="0" smtClean="0"/>
              <a:t>	                    </a:t>
            </a:r>
            <a:r>
              <a:rPr lang="en-GB" sz="2000" i="1" dirty="0" err="1" smtClean="0"/>
              <a:t>Equus</a:t>
            </a:r>
            <a:r>
              <a:rPr lang="en-GB" sz="2000" i="1" dirty="0" smtClean="0"/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grazer</a:t>
            </a:r>
          </a:p>
          <a:p>
            <a:r>
              <a:rPr lang="en-GB" sz="2000" dirty="0" smtClean="0"/>
              <a:t>	                    </a:t>
            </a:r>
            <a:r>
              <a:rPr lang="en-GB" sz="2000" i="1" dirty="0" err="1" smtClean="0"/>
              <a:t>Bos</a:t>
            </a:r>
            <a:r>
              <a:rPr lang="en-GB" sz="2000" i="1" dirty="0" smtClean="0"/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mixed-feeder</a:t>
            </a:r>
            <a:r>
              <a:rPr lang="en-GB" sz="2000" dirty="0" smtClean="0"/>
              <a:t> to </a:t>
            </a:r>
            <a:r>
              <a:rPr lang="en-GB" sz="2000" b="1" dirty="0" smtClean="0">
                <a:solidFill>
                  <a:schemeClr val="accent2"/>
                </a:solidFill>
              </a:rPr>
              <a:t>grazer</a:t>
            </a:r>
          </a:p>
          <a:p>
            <a:pPr marL="179388" indent="-165100">
              <a:buFont typeface="Arial" pitchFamily="34" charset="0"/>
              <a:buChar char="•"/>
            </a:pPr>
            <a:r>
              <a:rPr lang="en-GB" sz="2000" dirty="0" err="1" smtClean="0"/>
              <a:t>Meso</a:t>
            </a:r>
            <a:r>
              <a:rPr lang="en-GB" sz="2000" dirty="0" smtClean="0"/>
              <a:t>-and </a:t>
            </a:r>
            <a:r>
              <a:rPr lang="en-GB" sz="2000" dirty="0" err="1" smtClean="0"/>
              <a:t>Microwear</a:t>
            </a:r>
            <a:r>
              <a:rPr lang="en-GB" sz="2000" dirty="0" smtClean="0"/>
              <a:t> : important </a:t>
            </a:r>
            <a:r>
              <a:rPr lang="en-GB" sz="2000" b="1" dirty="0" smtClean="0">
                <a:solidFill>
                  <a:schemeClr val="accent2"/>
                </a:solidFill>
              </a:rPr>
              <a:t>overlap</a:t>
            </a:r>
            <a:r>
              <a:rPr lang="en-GB" sz="2000" dirty="0" smtClean="0">
                <a:solidFill>
                  <a:schemeClr val="accent2"/>
                </a:solidFill>
              </a:rPr>
              <a:t> </a:t>
            </a:r>
            <a:r>
              <a:rPr lang="en-GB" sz="2000" dirty="0" smtClean="0"/>
              <a:t>in </a:t>
            </a:r>
            <a:r>
              <a:rPr lang="en-GB" sz="2000" i="1" dirty="0" err="1" smtClean="0"/>
              <a:t>Bos</a:t>
            </a:r>
            <a:r>
              <a:rPr lang="en-GB" sz="2000" i="1" dirty="0" smtClean="0"/>
              <a:t> </a:t>
            </a:r>
            <a:r>
              <a:rPr lang="en-GB" sz="2000" dirty="0" smtClean="0"/>
              <a:t>and </a:t>
            </a:r>
            <a:r>
              <a:rPr lang="en-GB" sz="2000" i="1" dirty="0" err="1" smtClean="0"/>
              <a:t>Equus</a:t>
            </a:r>
            <a:r>
              <a:rPr lang="en-GB" sz="2000" i="1" dirty="0" smtClean="0"/>
              <a:t> </a:t>
            </a:r>
            <a:r>
              <a:rPr lang="en-GB" sz="2000" dirty="0" smtClean="0"/>
              <a:t>foraging behaviour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sz="2000" dirty="0" smtClean="0"/>
              <a:t>Important </a:t>
            </a:r>
            <a:r>
              <a:rPr lang="en-GB" sz="2000" b="1" dirty="0" err="1" smtClean="0">
                <a:solidFill>
                  <a:schemeClr val="accent2"/>
                </a:solidFill>
              </a:rPr>
              <a:t>taphonomic</a:t>
            </a:r>
            <a:r>
              <a:rPr lang="en-GB" sz="2000" dirty="0" smtClean="0">
                <a:solidFill>
                  <a:schemeClr val="accent2"/>
                </a:solidFill>
              </a:rPr>
              <a:t> </a:t>
            </a:r>
            <a:r>
              <a:rPr lang="en-GB" sz="2000" dirty="0" smtClean="0"/>
              <a:t>alterations</a:t>
            </a:r>
          </a:p>
          <a:p>
            <a:endParaRPr lang="en-GB" sz="20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4572000" y="692696"/>
            <a:ext cx="45000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/>
              <a:t>Lunel-Viel</a:t>
            </a:r>
            <a:endParaRPr lang="en-GB" sz="2000" b="1" dirty="0" smtClean="0"/>
          </a:p>
          <a:p>
            <a:pPr marL="179388" indent="-165100">
              <a:buFont typeface="Arial" pitchFamily="34" charset="0"/>
              <a:buChar char="•"/>
            </a:pPr>
            <a:r>
              <a:rPr lang="en-GB" sz="2000" dirty="0" err="1" smtClean="0"/>
              <a:t>Mesowear</a:t>
            </a:r>
            <a:r>
              <a:rPr lang="en-GB" sz="2000" dirty="0" smtClean="0"/>
              <a:t> analysis : </a:t>
            </a:r>
            <a:r>
              <a:rPr lang="en-GB" sz="2000" i="1" dirty="0" err="1" smtClean="0"/>
              <a:t>Equus</a:t>
            </a:r>
            <a:r>
              <a:rPr lang="en-GB" sz="2000" i="1" dirty="0" smtClean="0"/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grazer</a:t>
            </a:r>
            <a:endParaRPr lang="en-GB" sz="2000" b="1" i="1" dirty="0" smtClean="0">
              <a:solidFill>
                <a:schemeClr val="accent2"/>
              </a:solidFill>
            </a:endParaRPr>
          </a:p>
          <a:p>
            <a:pPr marL="14288"/>
            <a:r>
              <a:rPr lang="en-GB" sz="2000" i="1" dirty="0"/>
              <a:t>	</a:t>
            </a:r>
            <a:r>
              <a:rPr lang="en-GB" sz="2000" i="1" dirty="0" smtClean="0"/>
              <a:t>	    </a:t>
            </a:r>
            <a:r>
              <a:rPr lang="en-GB" sz="2000" i="1" dirty="0" err="1" smtClean="0"/>
              <a:t>Bos</a:t>
            </a:r>
            <a:r>
              <a:rPr lang="en-GB" sz="2000" i="1" dirty="0" smtClean="0"/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browser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GB" sz="2000" dirty="0" err="1" smtClean="0"/>
              <a:t>Microwear</a:t>
            </a:r>
            <a:r>
              <a:rPr lang="en-GB" sz="2000" dirty="0" smtClean="0"/>
              <a:t> analysis : </a:t>
            </a:r>
            <a:r>
              <a:rPr lang="en-GB" sz="2000" b="1" dirty="0" smtClean="0">
                <a:solidFill>
                  <a:schemeClr val="accent2"/>
                </a:solidFill>
              </a:rPr>
              <a:t>low number of pits</a:t>
            </a:r>
          </a:p>
          <a:p>
            <a:r>
              <a:rPr lang="en-GB" sz="2000" dirty="0" smtClean="0"/>
              <a:t>	                    </a:t>
            </a:r>
            <a:r>
              <a:rPr lang="en-GB" sz="2000" i="1" dirty="0" err="1" smtClean="0"/>
              <a:t>Equus</a:t>
            </a:r>
            <a:r>
              <a:rPr lang="en-GB" sz="2000" i="1" dirty="0" smtClean="0"/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grazer</a:t>
            </a:r>
          </a:p>
          <a:p>
            <a:r>
              <a:rPr lang="en-GB" sz="2000" dirty="0" smtClean="0"/>
              <a:t>	                    </a:t>
            </a:r>
            <a:r>
              <a:rPr lang="en-GB" sz="2000" i="1" dirty="0" err="1" smtClean="0"/>
              <a:t>Bos</a:t>
            </a:r>
            <a:r>
              <a:rPr lang="en-GB" sz="2000" i="1" dirty="0" smtClean="0"/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browser</a:t>
            </a:r>
          </a:p>
          <a:p>
            <a:pPr marL="179388" indent="-165100">
              <a:buFont typeface="Arial" pitchFamily="34" charset="0"/>
              <a:buChar char="•"/>
            </a:pPr>
            <a:r>
              <a:rPr lang="en-GB" sz="2000" dirty="0" err="1" smtClean="0"/>
              <a:t>Meso</a:t>
            </a:r>
            <a:r>
              <a:rPr lang="en-GB" sz="2000" dirty="0" smtClean="0"/>
              <a:t>-and </a:t>
            </a:r>
            <a:r>
              <a:rPr lang="en-GB" sz="2000" dirty="0" err="1" smtClean="0"/>
              <a:t>Microwear</a:t>
            </a:r>
            <a:r>
              <a:rPr lang="en-GB" sz="2000" dirty="0" smtClean="0"/>
              <a:t> : important </a:t>
            </a:r>
            <a:r>
              <a:rPr lang="en-GB" sz="2000" b="1" dirty="0" smtClean="0">
                <a:solidFill>
                  <a:schemeClr val="accent2"/>
                </a:solidFill>
              </a:rPr>
              <a:t>segregation </a:t>
            </a:r>
            <a:r>
              <a:rPr lang="en-GB" sz="2000" dirty="0" smtClean="0"/>
              <a:t>in </a:t>
            </a:r>
            <a:r>
              <a:rPr lang="en-GB" sz="2000" i="1" dirty="0" err="1" smtClean="0"/>
              <a:t>Bos</a:t>
            </a:r>
            <a:r>
              <a:rPr lang="en-GB" sz="2000" i="1" dirty="0" smtClean="0"/>
              <a:t> </a:t>
            </a:r>
            <a:r>
              <a:rPr lang="en-GB" sz="2000" dirty="0" smtClean="0"/>
              <a:t>and </a:t>
            </a:r>
            <a:r>
              <a:rPr lang="en-GB" sz="2000" i="1" dirty="0" err="1" smtClean="0"/>
              <a:t>Equus</a:t>
            </a:r>
            <a:r>
              <a:rPr lang="en-GB" sz="2000" i="1" dirty="0" smtClean="0"/>
              <a:t> </a:t>
            </a:r>
            <a:r>
              <a:rPr lang="en-GB" sz="2000" dirty="0" smtClean="0"/>
              <a:t>foraging behaviour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sz="2000" dirty="0" smtClean="0"/>
              <a:t>Low </a:t>
            </a:r>
            <a:r>
              <a:rPr lang="en-GB" sz="2000" b="1" dirty="0" err="1" smtClean="0">
                <a:solidFill>
                  <a:schemeClr val="accent2"/>
                </a:solidFill>
              </a:rPr>
              <a:t>taphonomic</a:t>
            </a:r>
            <a:r>
              <a:rPr lang="en-GB" sz="2000" dirty="0" smtClean="0">
                <a:solidFill>
                  <a:schemeClr val="accent2"/>
                </a:solidFill>
              </a:rPr>
              <a:t> </a:t>
            </a:r>
            <a:r>
              <a:rPr lang="en-GB" sz="2000" dirty="0" smtClean="0"/>
              <a:t>impact</a:t>
            </a:r>
          </a:p>
          <a:p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5382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2107" y="1059841"/>
            <a:ext cx="4178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Thanks a lot for your attention</a:t>
            </a:r>
            <a:endParaRPr lang="en-GB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788024" y="6224278"/>
            <a:ext cx="403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antigone.uzunidis@wanadoo.fr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ntigone\Dropbox\présentations orales\ICAZ 2018\Contribution of new ecometric methods to describe local environments\SymbioseCamarg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58" y="1772816"/>
            <a:ext cx="6014285" cy="41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Introduction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– Material and methods - Data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C:\Users\antigone\Dropbox\présentations orales\ICAZ 2018\Contribution of new ecometric methods to describe local environments\Fig. emplacement lunel viel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25010" r="4831" b="13543"/>
          <a:stretch/>
        </p:blipFill>
        <p:spPr bwMode="auto">
          <a:xfrm>
            <a:off x="135898" y="404664"/>
            <a:ext cx="3211966" cy="31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347864" y="468915"/>
            <a:ext cx="5796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800" dirty="0" smtClean="0"/>
              <a:t>≈ MIS 7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800" dirty="0" err="1"/>
              <a:t>Hyenid</a:t>
            </a:r>
            <a:r>
              <a:rPr lang="en-GB" sz="2800" dirty="0"/>
              <a:t> den with evidence of Human </a:t>
            </a:r>
            <a:r>
              <a:rPr lang="en-GB" sz="2800" dirty="0" smtClean="0"/>
              <a:t>incursions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800" dirty="0" smtClean="0"/>
              <a:t>Temperate Mediterranean climate</a:t>
            </a:r>
            <a:endParaRPr lang="en-GB" sz="2800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35599"/>
              </p:ext>
            </p:extLst>
          </p:nvPr>
        </p:nvGraphicFramePr>
        <p:xfrm>
          <a:off x="3383207" y="2564904"/>
          <a:ext cx="5616624" cy="40716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168352"/>
                <a:gridCol w="2448272"/>
              </a:tblGrid>
              <a:tr h="313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Species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9" marR="4119" marT="4119" marB="4119"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" marR="3600" marT="3600" marB="3600"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Cervus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elaphus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Lynx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spelaea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Euctenoceros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Lynx </a:t>
                      </a:r>
                      <a:r>
                        <a:rPr lang="fr-FR" sz="200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cf.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pardina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Capreolus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cf.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süssenbornensis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Felis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lunellensis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Bison </a:t>
                      </a:r>
                      <a:r>
                        <a:rPr lang="fr-FR" sz="200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cf.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schoetensacki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Felis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monspessulana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primigenius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trochoceros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Ursus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cf.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deningeri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Sus </a:t>
                      </a:r>
                      <a:r>
                        <a:rPr lang="fr-FR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Canis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lupus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lunellensis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Stephanorhinus hemitoechus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Cuon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priscus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Equus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mosbachensis palustris 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Vulpes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vulpes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Equus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hydruntinus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Meles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meles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Crocuta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spelaea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Mustela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palerminea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Hyaena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prisca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Lutra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</a:t>
                      </a:r>
                      <a:r>
                        <a:rPr lang="fr-FR" sz="200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Panthera </a:t>
                      </a:r>
                      <a:r>
                        <a:rPr lang="fr-FR" sz="200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leo</a:t>
                      </a:r>
                      <a:r>
                        <a:rPr lang="fr-FR" sz="200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fr-FR" sz="2000" i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i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spelaea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187" marR="4119" marT="4119" marB="4119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82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Introduction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– Material and methods - Data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 descr="C:\Users\antigone\Dropbox\présentations orales\ICAZ 2018\Contribution of new ecometric methods to describe local environments\Rhone_del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17"/>
            <a:ext cx="4751462" cy="380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tigone\Dropbox\présentations orales\ICAZ 2018\Contribution of new ecometric methods to describe local environments\Taureaux_de_Camarg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0738"/>
            <a:ext cx="4932040" cy="370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tigone\Dropbox\présentations orales\ICAZ 2018\Contribution of new ecometric methods to describe local environments\taureaux + chevaux camarg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92504"/>
            <a:ext cx="4788024" cy="336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tigone\Dropbox\présentations orales\ICAZ 2018\Contribution of new ecometric methods to describe local environments\Camarge_Wild_Horses,_Fran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5" y="3861048"/>
            <a:ext cx="449500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37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Introduction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– Material and methods - Data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 descr="C:\Users\antigone\Dropbox\présentations orales\ICAZ 2018\Contribution of new ecometric methods to describe local environments\mtc mtt lune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4281"/>
            <a:ext cx="2088232" cy="44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ntigone\Dropbox\présentations orales\ICAZ 2018\Contribution of new ecometric methods to describe local environments\mtt IR lune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34281"/>
            <a:ext cx="4728073" cy="63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955907" y="5229200"/>
            <a:ext cx="418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Very robust </a:t>
            </a:r>
            <a:r>
              <a:rPr lang="en-GB" sz="2400" dirty="0" smtClean="0"/>
              <a:t>limb bones</a:t>
            </a:r>
          </a:p>
          <a:p>
            <a:r>
              <a:rPr lang="en-GB" sz="2400" dirty="0" smtClean="0"/>
              <a:t>	Horse living in a </a:t>
            </a:r>
            <a:r>
              <a:rPr lang="en-GB" sz="2400" b="1" dirty="0" smtClean="0">
                <a:solidFill>
                  <a:srgbClr val="FF0000"/>
                </a:solidFill>
              </a:rPr>
              <a:t>swamp</a:t>
            </a:r>
            <a:r>
              <a:rPr lang="en-GB" sz="2400" dirty="0" smtClean="0"/>
              <a:t>? </a:t>
            </a:r>
          </a:p>
          <a:p>
            <a:r>
              <a:rPr lang="en-GB" sz="2400" dirty="0" smtClean="0"/>
              <a:t>	M.-F. Bonifay, 1980</a:t>
            </a:r>
            <a:endParaRPr lang="en-GB" sz="2400" dirty="0"/>
          </a:p>
        </p:txBody>
      </p:sp>
      <p:sp>
        <p:nvSpPr>
          <p:cNvPr id="7" name="Flèche droite 6"/>
          <p:cNvSpPr/>
          <p:nvPr/>
        </p:nvSpPr>
        <p:spPr>
          <a:xfrm>
            <a:off x="5508104" y="5709155"/>
            <a:ext cx="360040" cy="600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2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Material and methods 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- Data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17632" y="548681"/>
            <a:ext cx="2710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Meso</a:t>
            </a:r>
            <a:r>
              <a:rPr lang="en-GB" sz="2400" b="1" dirty="0" smtClean="0"/>
              <a:t>-wear analysis</a:t>
            </a:r>
            <a:endParaRPr lang="en-GB" sz="2400" b="1" dirty="0"/>
          </a:p>
        </p:txBody>
      </p:sp>
      <p:pic>
        <p:nvPicPr>
          <p:cNvPr id="4098" name="Picture 2" descr="C:\Users\antigone\Dropbox\présentations orales\ICAZ 2018\Contribution of new ecometric methods to describe local environments\exemple meso bov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7" y="1457434"/>
            <a:ext cx="178883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404596" y="548680"/>
            <a:ext cx="281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Micro-wear analysis</a:t>
            </a:r>
            <a:endParaRPr lang="en-GB" sz="2400" b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1187624" y="1313418"/>
            <a:ext cx="504056" cy="216024"/>
            <a:chOff x="1187624" y="1196752"/>
            <a:chExt cx="504056" cy="216024"/>
          </a:xfrm>
        </p:grpSpPr>
        <p:cxnSp>
          <p:nvCxnSpPr>
            <p:cNvPr id="13" name="Connecteur droit 12"/>
            <p:cNvCxnSpPr/>
            <p:nvPr/>
          </p:nvCxnSpPr>
          <p:spPr>
            <a:xfrm flipV="1">
              <a:off x="1187624" y="1196752"/>
              <a:ext cx="288032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1475656" y="1196752"/>
              <a:ext cx="216024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591089" y="4784592"/>
            <a:ext cx="311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1"/>
                </a:solidFill>
              </a:rPr>
              <a:t>Macroscopique</a:t>
            </a:r>
            <a:r>
              <a:rPr lang="en-GB" sz="2400" dirty="0" smtClean="0">
                <a:solidFill>
                  <a:schemeClr val="accent1"/>
                </a:solidFill>
              </a:rPr>
              <a:t> </a:t>
            </a:r>
            <a:r>
              <a:rPr lang="en-GB" sz="2400" dirty="0" smtClean="0"/>
              <a:t>analysis</a:t>
            </a:r>
            <a:endParaRPr lang="en-GB" sz="2400" dirty="0"/>
          </a:p>
        </p:txBody>
      </p:sp>
      <p:sp>
        <p:nvSpPr>
          <p:cNvPr id="18" name="Rectangle 17"/>
          <p:cNvSpPr/>
          <p:nvPr/>
        </p:nvSpPr>
        <p:spPr>
          <a:xfrm>
            <a:off x="591089" y="5334307"/>
            <a:ext cx="2940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Times New Roman" pitchFamily="18" charset="0"/>
              </a:rPr>
              <a:t>Diet of the last </a:t>
            </a:r>
            <a:r>
              <a:rPr lang="en-GB" sz="2400" b="1" dirty="0" smtClean="0">
                <a:solidFill>
                  <a:schemeClr val="accent1"/>
                </a:solidFill>
                <a:cs typeface="Times New Roman" pitchFamily="18" charset="0"/>
              </a:rPr>
              <a:t>months </a:t>
            </a:r>
          </a:p>
          <a:p>
            <a:r>
              <a:rPr lang="en-GB" sz="2400" dirty="0" smtClean="0">
                <a:cs typeface="Times New Roman" pitchFamily="18" charset="0"/>
              </a:rPr>
              <a:t>in </a:t>
            </a:r>
            <a:r>
              <a:rPr lang="en-GB" sz="2400" dirty="0">
                <a:cs typeface="Times New Roman" pitchFamily="18" charset="0"/>
              </a:rPr>
              <a:t>the individual’s life.</a:t>
            </a:r>
          </a:p>
        </p:txBody>
      </p:sp>
      <p:pic>
        <p:nvPicPr>
          <p:cNvPr id="4100" name="Picture 4" descr="C:\Users\antigone\Dropbox\présentations orales\ICAZ 2018\Contribution of new ecometric methods to describe local environments\LV_Eq_56b_x35_B-re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50" y="1457594"/>
            <a:ext cx="382818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5860627" y="4790326"/>
            <a:ext cx="3065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1"/>
                </a:solidFill>
              </a:rPr>
              <a:t>Microscopique</a:t>
            </a:r>
            <a:r>
              <a:rPr lang="en-GB" sz="2400" dirty="0" smtClean="0">
                <a:solidFill>
                  <a:schemeClr val="accent1"/>
                </a:solidFill>
              </a:rPr>
              <a:t> </a:t>
            </a:r>
            <a:r>
              <a:rPr lang="en-GB" sz="2400" dirty="0" smtClean="0"/>
              <a:t>analysis</a:t>
            </a:r>
            <a:endParaRPr lang="en-GB" sz="2400" dirty="0"/>
          </a:p>
        </p:txBody>
      </p:sp>
      <p:sp>
        <p:nvSpPr>
          <p:cNvPr id="23" name="Rectangle 22"/>
          <p:cNvSpPr/>
          <p:nvPr/>
        </p:nvSpPr>
        <p:spPr>
          <a:xfrm>
            <a:off x="5860627" y="5334306"/>
            <a:ext cx="26339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Times New Roman" pitchFamily="18" charset="0"/>
              </a:rPr>
              <a:t>Diet of the last </a:t>
            </a:r>
            <a:r>
              <a:rPr lang="en-GB" sz="2400" b="1" dirty="0" smtClean="0">
                <a:solidFill>
                  <a:schemeClr val="accent1"/>
                </a:solidFill>
                <a:cs typeface="Times New Roman" pitchFamily="18" charset="0"/>
              </a:rPr>
              <a:t>days </a:t>
            </a:r>
          </a:p>
          <a:p>
            <a:r>
              <a:rPr lang="en-GB" sz="2400" dirty="0" smtClean="0">
                <a:cs typeface="Times New Roman" pitchFamily="18" charset="0"/>
              </a:rPr>
              <a:t>in </a:t>
            </a:r>
            <a:r>
              <a:rPr lang="en-GB" sz="2400" dirty="0">
                <a:cs typeface="Times New Roman" pitchFamily="18" charset="0"/>
              </a:rPr>
              <a:t>the individual’s life.</a:t>
            </a:r>
          </a:p>
        </p:txBody>
      </p:sp>
      <p:sp>
        <p:nvSpPr>
          <p:cNvPr id="19" name="Flèche droite 18"/>
          <p:cNvSpPr/>
          <p:nvPr/>
        </p:nvSpPr>
        <p:spPr>
          <a:xfrm>
            <a:off x="5404596" y="5018291"/>
            <a:ext cx="360040" cy="83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droite 24"/>
          <p:cNvSpPr/>
          <p:nvPr/>
        </p:nvSpPr>
        <p:spPr>
          <a:xfrm>
            <a:off x="168090" y="5018291"/>
            <a:ext cx="360040" cy="83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>
            <a:off x="2080858" y="1124744"/>
            <a:ext cx="4982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Material and methods 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- Data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725290"/>
              </p:ext>
            </p:extLst>
          </p:nvPr>
        </p:nvGraphicFramePr>
        <p:xfrm>
          <a:off x="396901" y="1844824"/>
          <a:ext cx="8350198" cy="47503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1397"/>
                <a:gridCol w="1341397"/>
                <a:gridCol w="1636321"/>
                <a:gridCol w="1800200"/>
                <a:gridCol w="1080120"/>
                <a:gridCol w="1150763"/>
              </a:tblGrid>
              <a:tr h="33490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 err="1">
                          <a:effectLst/>
                        </a:rPr>
                        <a:t>Meso</a:t>
                      </a:r>
                      <a:r>
                        <a:rPr lang="fr-FR" sz="2400" b="1" u="none" strike="noStrike" dirty="0">
                          <a:effectLst/>
                        </a:rPr>
                        <a:t>-wear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9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Lunel-Viel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Tour-du-Valat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Equus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Bos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Equus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Bos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I inf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21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62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Spring</a:t>
                      </a:r>
                      <a:r>
                        <a:rPr lang="fr-FR" sz="2000" u="none" strike="noStrike" dirty="0">
                          <a:effectLst/>
                        </a:rPr>
                        <a:t>/</a:t>
                      </a:r>
                      <a:r>
                        <a:rPr lang="fr-FR" sz="2000" u="none" strike="noStrike" dirty="0" err="1">
                          <a:effectLst/>
                        </a:rPr>
                        <a:t>Summer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9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I sup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Autumn/Winter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IV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9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Unknown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4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>
                          <a:effectLst/>
                        </a:rPr>
                        <a:t>Total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effectLst/>
                        </a:rPr>
                        <a:t>50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effectLst/>
                        </a:rPr>
                        <a:t>82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effectLst/>
                        </a:rPr>
                        <a:t>4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effectLst/>
                        </a:rPr>
                        <a:t>10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3490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effectLst/>
                        </a:rPr>
                        <a:t>Micro-wear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9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Lunel-Viel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Tour-du-</a:t>
                      </a:r>
                      <a:r>
                        <a:rPr lang="fr-FR" sz="2000" u="none" strike="noStrike" dirty="0" err="1">
                          <a:effectLst/>
                        </a:rPr>
                        <a:t>Valat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Equus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Bos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Equus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i="1" u="none" strike="noStrike" dirty="0" err="1">
                          <a:effectLst/>
                        </a:rPr>
                        <a:t>Bos</a:t>
                      </a:r>
                      <a:endParaRPr lang="fr-FR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I inf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14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7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Spring/Summer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I sup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13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16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Autumn/Winter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6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IV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8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Unknown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marL="0" marR="0" marT="0" marB="0" anchor="ctr"/>
                </a:tc>
              </a:tr>
              <a:tr h="33490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effectLst/>
                        </a:rPr>
                        <a:t>Total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effectLst/>
                        </a:rPr>
                        <a:t>35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effectLst/>
                        </a:rPr>
                        <a:t>23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effectLst/>
                        </a:rPr>
                        <a:t>10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effectLst/>
                        </a:rPr>
                        <a:t>16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65943" y="692696"/>
            <a:ext cx="849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Collect of  teeth from extant </a:t>
            </a:r>
            <a:r>
              <a:rPr lang="en-GB" sz="2400" i="1" dirty="0" err="1" smtClean="0"/>
              <a:t>Equus</a:t>
            </a:r>
            <a:r>
              <a:rPr lang="en-GB" sz="2400" i="1" dirty="0" smtClean="0"/>
              <a:t> </a:t>
            </a:r>
            <a:r>
              <a:rPr lang="en-GB" sz="2400" dirty="0" smtClean="0"/>
              <a:t>and </a:t>
            </a:r>
            <a:r>
              <a:rPr lang="en-GB" sz="2400" i="1" dirty="0" err="1" smtClean="0"/>
              <a:t>Bos</a:t>
            </a:r>
            <a:r>
              <a:rPr lang="en-GB" sz="2400" i="1" dirty="0" smtClean="0"/>
              <a:t> </a:t>
            </a:r>
            <a:r>
              <a:rPr lang="en-GB" sz="2400" dirty="0" smtClean="0"/>
              <a:t>at the Tour-du-</a:t>
            </a:r>
            <a:r>
              <a:rPr lang="en-GB" sz="2400" dirty="0" err="1" smtClean="0"/>
              <a:t>Valat</a:t>
            </a:r>
            <a:r>
              <a:rPr lang="en-GB" sz="2400" dirty="0" smtClean="0"/>
              <a:t>, </a:t>
            </a:r>
            <a:r>
              <a:rPr lang="en-GB" sz="2400" dirty="0" err="1" smtClean="0"/>
              <a:t>Camargue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465943" y="1239143"/>
            <a:ext cx="279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No </a:t>
            </a:r>
            <a:r>
              <a:rPr lang="en-GB" sz="2400" b="1" dirty="0" smtClean="0">
                <a:solidFill>
                  <a:schemeClr val="accent1"/>
                </a:solidFill>
              </a:rPr>
              <a:t>artificial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feeding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à coins arrondis 35"/>
          <p:cNvSpPr/>
          <p:nvPr/>
        </p:nvSpPr>
        <p:spPr>
          <a:xfrm>
            <a:off x="4572000" y="878400"/>
            <a:ext cx="4500000" cy="5882400"/>
          </a:xfrm>
          <a:prstGeom prst="roundRect">
            <a:avLst>
              <a:gd name="adj" fmla="val 7412"/>
            </a:avLst>
          </a:prstGeom>
          <a:solidFill>
            <a:srgbClr val="92D050">
              <a:alpha val="29804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72000" y="878400"/>
            <a:ext cx="4500000" cy="5882400"/>
          </a:xfrm>
          <a:prstGeom prst="roundRect">
            <a:avLst>
              <a:gd name="adj" fmla="val 7412"/>
            </a:avLst>
          </a:prstGeom>
          <a:solidFill>
            <a:schemeClr val="accent1">
              <a:alpha val="3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6300192" y="2432322"/>
            <a:ext cx="2766043" cy="4114490"/>
            <a:chOff x="1347896" y="3640674"/>
            <a:chExt cx="3810000" cy="5667375"/>
          </a:xfrm>
        </p:grpSpPr>
        <p:pic>
          <p:nvPicPr>
            <p:cNvPr id="1028" name="Picture 4" descr="C:\Users\antigone\Dropbox\présentations orales\ICAZ 2018\Contribution of new ecometric methods to describe local environments\Phyllirea_angustifolia_dic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896" y="3640674"/>
              <a:ext cx="3810000" cy="566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197529" y="8938718"/>
              <a:ext cx="2153282" cy="36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err="1">
                  <a:solidFill>
                    <a:schemeClr val="bg1"/>
                  </a:solidFill>
                </a:rPr>
                <a:t>Phillyrea</a:t>
              </a:r>
              <a:r>
                <a:rPr lang="fr-FR" b="1" i="1" dirty="0">
                  <a:solidFill>
                    <a:schemeClr val="bg1"/>
                  </a:solidFill>
                </a:rPr>
                <a:t> </a:t>
              </a:r>
              <a:r>
                <a:rPr lang="fr-FR" b="1" i="1" dirty="0" err="1">
                  <a:solidFill>
                    <a:schemeClr val="bg1"/>
                  </a:solidFill>
                </a:rPr>
                <a:t>angustifolia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Very various landscapes and vegetal composition</a:t>
            </a:r>
            <a:endParaRPr lang="en-GB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10800184" y="5149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6A Coarse grasslands with shrubs </a:t>
            </a:r>
            <a:r>
              <a:rPr lang="fr-FR" dirty="0" smtClean="0"/>
              <a:t>(</a:t>
            </a:r>
            <a:r>
              <a:rPr lang="fr-FR" i="1" dirty="0" err="1" smtClean="0"/>
              <a:t>Brachypodium</a:t>
            </a:r>
            <a:r>
              <a:rPr lang="fr-FR" i="1" dirty="0" smtClean="0"/>
              <a:t> </a:t>
            </a:r>
            <a:r>
              <a:rPr lang="fr-FR" i="1" dirty="0" err="1" smtClean="0"/>
              <a:t>phoenicoides</a:t>
            </a:r>
            <a:r>
              <a:rPr lang="fr-FR" dirty="0" smtClean="0"/>
              <a:t>, </a:t>
            </a:r>
            <a:r>
              <a:rPr lang="fr-FR" i="1" dirty="0" err="1" smtClean="0"/>
              <a:t>Agropyron</a:t>
            </a:r>
            <a:r>
              <a:rPr lang="fr-FR" i="1" dirty="0" smtClean="0"/>
              <a:t> </a:t>
            </a:r>
            <a:r>
              <a:rPr lang="fr-FR" i="1" dirty="0" err="1" smtClean="0"/>
              <a:t>pungens</a:t>
            </a:r>
            <a:r>
              <a:rPr lang="fr-FR" dirty="0" smtClean="0"/>
              <a:t>, </a:t>
            </a:r>
            <a:r>
              <a:rPr lang="fr-FR" i="1" dirty="0" err="1" smtClean="0"/>
              <a:t>Phillyrea</a:t>
            </a:r>
            <a:r>
              <a:rPr lang="fr-FR" i="1" dirty="0" smtClean="0"/>
              <a:t> </a:t>
            </a:r>
            <a:r>
              <a:rPr lang="fr-FR" i="1" dirty="0" err="1" smtClean="0"/>
              <a:t>angustifolia</a:t>
            </a:r>
            <a:r>
              <a:rPr lang="fr-FR" dirty="0" smtClean="0"/>
              <a:t>, etc.)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6128776" y="55971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6B Halophyte grasslands (</a:t>
            </a:r>
            <a:r>
              <a:rPr lang="en-GB" i="1" dirty="0" err="1" smtClean="0"/>
              <a:t>Halimione</a:t>
            </a:r>
            <a:r>
              <a:rPr lang="en-GB" i="1" dirty="0" smtClean="0"/>
              <a:t> </a:t>
            </a:r>
            <a:r>
              <a:rPr lang="en-GB" i="1" dirty="0" err="1" smtClean="0"/>
              <a:t>portulacoides</a:t>
            </a:r>
            <a:r>
              <a:rPr lang="en-GB" dirty="0" smtClean="0"/>
              <a:t>, </a:t>
            </a:r>
            <a:r>
              <a:rPr lang="en-GB" i="1" dirty="0" err="1" smtClean="0"/>
              <a:t>Limonium</a:t>
            </a:r>
            <a:r>
              <a:rPr lang="en-GB" i="1" dirty="0" smtClean="0"/>
              <a:t> </a:t>
            </a:r>
            <a:r>
              <a:rPr lang="en-GB" i="1" dirty="0" err="1" smtClean="0"/>
              <a:t>vulgare</a:t>
            </a:r>
            <a:r>
              <a:rPr lang="en-GB" dirty="0" smtClean="0"/>
              <a:t>, </a:t>
            </a:r>
            <a:r>
              <a:rPr lang="en-GB" i="1" dirty="0" err="1" smtClean="0"/>
              <a:t>Limonium</a:t>
            </a:r>
            <a:r>
              <a:rPr lang="en-GB" i="1" dirty="0" smtClean="0"/>
              <a:t> </a:t>
            </a:r>
            <a:r>
              <a:rPr lang="en-GB" i="1" dirty="0" err="1" smtClean="0"/>
              <a:t>bellidifolium</a:t>
            </a:r>
            <a:r>
              <a:rPr lang="en-GB" i="1" dirty="0" smtClean="0"/>
              <a:t> </a:t>
            </a:r>
            <a:r>
              <a:rPr lang="en-GB" dirty="0" smtClean="0"/>
              <a:t>, </a:t>
            </a:r>
            <a:r>
              <a:rPr lang="en-GB" i="1" dirty="0" err="1" smtClean="0"/>
              <a:t>Medicago</a:t>
            </a:r>
            <a:r>
              <a:rPr lang="en-GB" i="1" dirty="0" smtClean="0"/>
              <a:t> </a:t>
            </a:r>
            <a:r>
              <a:rPr lang="en-GB" dirty="0" smtClean="0"/>
              <a:t>spp., </a:t>
            </a:r>
            <a:r>
              <a:rPr lang="en-GB" i="1" dirty="0" err="1" smtClean="0"/>
              <a:t>Phillyrea</a:t>
            </a:r>
            <a:r>
              <a:rPr lang="en-GB" i="1" dirty="0" smtClean="0"/>
              <a:t> </a:t>
            </a:r>
            <a:r>
              <a:rPr lang="en-GB" i="1" dirty="0" err="1" smtClean="0"/>
              <a:t>angustifolia</a:t>
            </a:r>
            <a:r>
              <a:rPr lang="en-GB" dirty="0" smtClean="0"/>
              <a:t>, etc.)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831486" y="16629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OFG Old-field grasslands (</a:t>
            </a:r>
            <a:r>
              <a:rPr lang="en-GB" i="1" dirty="0" err="1" smtClean="0"/>
              <a:t>Poa</a:t>
            </a:r>
            <a:r>
              <a:rPr lang="en-GB" i="1" dirty="0" smtClean="0"/>
              <a:t> </a:t>
            </a:r>
            <a:r>
              <a:rPr lang="en-GB" i="1" dirty="0" err="1" smtClean="0"/>
              <a:t>trivialis</a:t>
            </a:r>
            <a:r>
              <a:rPr lang="en-GB" dirty="0" smtClean="0"/>
              <a:t>, </a:t>
            </a:r>
            <a:r>
              <a:rPr lang="en-GB" i="1" dirty="0" err="1" smtClean="0"/>
              <a:t>Trifolium</a:t>
            </a:r>
            <a:r>
              <a:rPr lang="en-GB" i="1" dirty="0" smtClean="0"/>
              <a:t> </a:t>
            </a:r>
            <a:r>
              <a:rPr lang="en-GB" i="1" dirty="0" err="1" smtClean="0"/>
              <a:t>repens</a:t>
            </a:r>
            <a:r>
              <a:rPr lang="en-GB" dirty="0" smtClean="0"/>
              <a:t>, </a:t>
            </a:r>
            <a:r>
              <a:rPr lang="en-GB" i="1" dirty="0" err="1" smtClean="0"/>
              <a:t>Paspalum</a:t>
            </a:r>
            <a:r>
              <a:rPr lang="en-GB" i="1" dirty="0" smtClean="0"/>
              <a:t> </a:t>
            </a:r>
            <a:r>
              <a:rPr lang="en-GB" i="1" dirty="0" err="1" smtClean="0"/>
              <a:t>paspalodes</a:t>
            </a:r>
            <a:r>
              <a:rPr lang="en-GB" dirty="0" smtClean="0"/>
              <a:t>, etc.)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6302054" y="166299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5 Salt </a:t>
            </a:r>
            <a:r>
              <a:rPr lang="en-US" dirty="0"/>
              <a:t>flats, with woody and herbaceous halophytes </a:t>
            </a:r>
            <a:r>
              <a:rPr lang="fr-FR" dirty="0" smtClean="0"/>
              <a:t>(</a:t>
            </a:r>
            <a:r>
              <a:rPr lang="fr-FR" i="1" dirty="0" err="1" smtClean="0"/>
              <a:t>Arthrocneum</a:t>
            </a:r>
            <a:r>
              <a:rPr lang="fr-FR" i="1" dirty="0" smtClean="0"/>
              <a:t> </a:t>
            </a:r>
            <a:r>
              <a:rPr lang="fr-FR" dirty="0" err="1" smtClean="0"/>
              <a:t>spp</a:t>
            </a:r>
            <a:r>
              <a:rPr lang="fr-FR" dirty="0" smtClean="0"/>
              <a:t>., </a:t>
            </a:r>
            <a:r>
              <a:rPr lang="fr-FR" i="1" dirty="0" err="1" smtClean="0"/>
              <a:t>Halimione</a:t>
            </a:r>
            <a:r>
              <a:rPr lang="fr-FR" i="1" dirty="0" smtClean="0"/>
              <a:t> </a:t>
            </a:r>
            <a:r>
              <a:rPr lang="fr-FR" i="1" dirty="0" err="1" smtClean="0"/>
              <a:t>portulacoides</a:t>
            </a:r>
            <a:r>
              <a:rPr lang="fr-FR" dirty="0" smtClean="0"/>
              <a:t>, </a:t>
            </a:r>
            <a:r>
              <a:rPr lang="fr-FR" i="1" dirty="0" err="1" smtClean="0"/>
              <a:t>Puccinellia</a:t>
            </a:r>
            <a:r>
              <a:rPr lang="fr-FR" i="1" dirty="0" smtClean="0"/>
              <a:t> </a:t>
            </a:r>
            <a:r>
              <a:rPr lang="fr-FR" i="1" dirty="0" err="1" smtClean="0"/>
              <a:t>distans</a:t>
            </a:r>
            <a:r>
              <a:rPr lang="fr-FR" dirty="0" smtClean="0"/>
              <a:t>, </a:t>
            </a:r>
            <a:r>
              <a:rPr lang="fr-FR" i="1" dirty="0" err="1" smtClean="0"/>
              <a:t>Juncus</a:t>
            </a:r>
            <a:r>
              <a:rPr lang="fr-FR" i="1" dirty="0" smtClean="0"/>
              <a:t> </a:t>
            </a:r>
            <a:r>
              <a:rPr lang="fr-FR" i="1" dirty="0" err="1" smtClean="0"/>
              <a:t>subulatus</a:t>
            </a:r>
            <a:r>
              <a:rPr lang="fr-FR" dirty="0" smtClean="0"/>
              <a:t>, </a:t>
            </a:r>
            <a:r>
              <a:rPr lang="fr-FR" dirty="0"/>
              <a:t>etc.)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800184" y="27387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4 Lower salt flats (</a:t>
            </a:r>
            <a:r>
              <a:rPr lang="en-GB" i="1" dirty="0" err="1" smtClean="0"/>
              <a:t>Arthrocneum</a:t>
            </a:r>
            <a:r>
              <a:rPr lang="en-GB" i="1" dirty="0" smtClean="0"/>
              <a:t> </a:t>
            </a:r>
            <a:r>
              <a:rPr lang="en-GB" i="1" dirty="0" err="1" smtClean="0"/>
              <a:t>glaucum</a:t>
            </a:r>
            <a:r>
              <a:rPr lang="en-GB" i="1" dirty="0" smtClean="0"/>
              <a:t> </a:t>
            </a:r>
            <a:r>
              <a:rPr lang="en-GB" dirty="0" smtClean="0"/>
              <a:t>with no herb layer)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6302054" y="26626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OFM Old-field </a:t>
            </a:r>
            <a:r>
              <a:rPr lang="en-US" dirty="0"/>
              <a:t>marshes, artificially flooded </a:t>
            </a:r>
            <a:r>
              <a:rPr lang="en-US" dirty="0" smtClean="0"/>
              <a:t>October–June </a:t>
            </a:r>
            <a:r>
              <a:rPr lang="fr-FR" dirty="0" smtClean="0"/>
              <a:t>(</a:t>
            </a:r>
            <a:r>
              <a:rPr lang="fr-FR" i="1" dirty="0" err="1" smtClean="0"/>
              <a:t>Paspalum</a:t>
            </a:r>
            <a:r>
              <a:rPr lang="fr-FR" i="1" dirty="0" smtClean="0"/>
              <a:t> </a:t>
            </a:r>
            <a:r>
              <a:rPr lang="fr-FR" i="1" dirty="0" err="1" smtClean="0"/>
              <a:t>paspalodes</a:t>
            </a:r>
            <a:r>
              <a:rPr lang="fr-FR" dirty="0" smtClean="0"/>
              <a:t>, </a:t>
            </a:r>
            <a:r>
              <a:rPr lang="fr-FR" i="1" dirty="0" smtClean="0"/>
              <a:t>Phragmites </a:t>
            </a:r>
            <a:r>
              <a:rPr lang="fr-FR" i="1" dirty="0" err="1" smtClean="0"/>
              <a:t>australis</a:t>
            </a:r>
            <a:r>
              <a:rPr lang="fr-FR" dirty="0" smtClean="0"/>
              <a:t>, </a:t>
            </a:r>
            <a:r>
              <a:rPr lang="fr-FR" i="1" dirty="0" smtClean="0"/>
              <a:t>Alisma </a:t>
            </a:r>
            <a:r>
              <a:rPr lang="fr-FR" i="1" dirty="0" err="1" smtClean="0"/>
              <a:t>plantago-aquatica</a:t>
            </a:r>
            <a:r>
              <a:rPr lang="fr-FR" dirty="0" smtClean="0"/>
              <a:t>, </a:t>
            </a:r>
            <a:r>
              <a:rPr lang="fr-FR" dirty="0"/>
              <a:t>etc.)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831486" y="38032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2 Shallow </a:t>
            </a:r>
            <a:r>
              <a:rPr lang="en-US" dirty="0"/>
              <a:t>marshes, flooded for 2–6 months, winter–spring </a:t>
            </a:r>
            <a:r>
              <a:rPr lang="fr-FR" dirty="0" smtClean="0"/>
              <a:t>(</a:t>
            </a:r>
            <a:r>
              <a:rPr lang="fr-FR" i="1" dirty="0" err="1" smtClean="0"/>
              <a:t>Polypogon</a:t>
            </a:r>
            <a:r>
              <a:rPr lang="fr-FR" i="1" dirty="0" smtClean="0"/>
              <a:t> </a:t>
            </a:r>
            <a:r>
              <a:rPr lang="fr-FR" i="1" dirty="0" err="1" smtClean="0"/>
              <a:t>maritimum</a:t>
            </a:r>
            <a:r>
              <a:rPr lang="fr-FR" dirty="0" smtClean="0"/>
              <a:t>, </a:t>
            </a:r>
            <a:r>
              <a:rPr lang="fr-FR" i="1" dirty="0" err="1" smtClean="0"/>
              <a:t>Halimione</a:t>
            </a:r>
            <a:r>
              <a:rPr lang="fr-FR" i="1" dirty="0" smtClean="0"/>
              <a:t> </a:t>
            </a:r>
            <a:r>
              <a:rPr lang="fr-FR" i="1" dirty="0" err="1" smtClean="0"/>
              <a:t>portulacoides</a:t>
            </a:r>
            <a:r>
              <a:rPr lang="fr-FR" dirty="0" smtClean="0"/>
              <a:t>, </a:t>
            </a:r>
            <a:r>
              <a:rPr lang="fr-FR" i="1" dirty="0" err="1" smtClean="0"/>
              <a:t>Alopecurus</a:t>
            </a:r>
            <a:r>
              <a:rPr lang="fr-FR" i="1" dirty="0" smtClean="0"/>
              <a:t> </a:t>
            </a:r>
            <a:r>
              <a:rPr lang="fr-FR" i="1" dirty="0" err="1" smtClean="0"/>
              <a:t>bulbosus</a:t>
            </a:r>
            <a:r>
              <a:rPr lang="fr-FR" dirty="0" smtClean="0"/>
              <a:t>, </a:t>
            </a:r>
            <a:r>
              <a:rPr lang="fr-FR" i="1" dirty="0" err="1" smtClean="0"/>
              <a:t>Aeluropus</a:t>
            </a:r>
            <a:r>
              <a:rPr lang="fr-FR" i="1" dirty="0" smtClean="0"/>
              <a:t> </a:t>
            </a:r>
            <a:r>
              <a:rPr lang="fr-FR" i="1" dirty="0" err="1" smtClean="0"/>
              <a:t>littoralis</a:t>
            </a:r>
            <a:r>
              <a:rPr lang="fr-FR" dirty="0" smtClean="0"/>
              <a:t>, </a:t>
            </a:r>
            <a:r>
              <a:rPr lang="fr-FR" i="1" dirty="0" err="1" smtClean="0"/>
              <a:t>Juncus</a:t>
            </a:r>
            <a:r>
              <a:rPr lang="fr-FR" i="1" dirty="0" smtClean="0"/>
              <a:t> </a:t>
            </a:r>
            <a:r>
              <a:rPr lang="fr-FR" i="1" dirty="0" err="1" smtClean="0"/>
              <a:t>gerardii</a:t>
            </a:r>
            <a:r>
              <a:rPr lang="fr-FR" dirty="0" smtClean="0"/>
              <a:t>, etc</a:t>
            </a:r>
            <a:r>
              <a:rPr lang="fr-FR" dirty="0"/>
              <a:t>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326824" y="37853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 Deep </a:t>
            </a:r>
            <a:r>
              <a:rPr lang="en-US" dirty="0"/>
              <a:t>marshes, flooded 9–12 months, autumn–summer </a:t>
            </a:r>
            <a:r>
              <a:rPr lang="fr-FR" dirty="0" smtClean="0"/>
              <a:t>(</a:t>
            </a:r>
            <a:r>
              <a:rPr lang="fr-FR" i="1" dirty="0" err="1" smtClean="0"/>
              <a:t>Bolboschoenus</a:t>
            </a:r>
            <a:r>
              <a:rPr lang="fr-FR" i="1" dirty="0" smtClean="0"/>
              <a:t> </a:t>
            </a:r>
            <a:r>
              <a:rPr lang="fr-FR" i="1" dirty="0" err="1" smtClean="0"/>
              <a:t>maritimus</a:t>
            </a:r>
            <a:r>
              <a:rPr lang="fr-FR" dirty="0" smtClean="0"/>
              <a:t>, </a:t>
            </a:r>
            <a:r>
              <a:rPr lang="fr-FR" dirty="0" err="1"/>
              <a:t>submerged</a:t>
            </a:r>
            <a:r>
              <a:rPr lang="fr-FR" dirty="0"/>
              <a:t> </a:t>
            </a:r>
            <a:r>
              <a:rPr lang="fr-FR" dirty="0" err="1" smtClean="0"/>
              <a:t>macrophytes</a:t>
            </a:r>
            <a:r>
              <a:rPr lang="fr-FR" dirty="0"/>
              <a:t>, and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i="1" dirty="0" smtClean="0"/>
              <a:t>Phragmites </a:t>
            </a:r>
            <a:r>
              <a:rPr lang="fr-FR" i="1" dirty="0" err="1" smtClean="0"/>
              <a:t>australis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4716016" y="1371846"/>
            <a:ext cx="3033928" cy="2270792"/>
            <a:chOff x="-297500" y="2923831"/>
            <a:chExt cx="3290567" cy="2462878"/>
          </a:xfrm>
        </p:grpSpPr>
        <p:pic>
          <p:nvPicPr>
            <p:cNvPr id="1026" name="Picture 2" descr="C:\Users\antigone\Dropbox\présentations orales\ICAZ 2018\Contribution of new ecometric methods to describe local environments\Arthrocnemum_glaucum_dic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7500" y="2923831"/>
              <a:ext cx="3290567" cy="246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48221" y="4955977"/>
              <a:ext cx="22401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i="1" dirty="0" err="1">
                  <a:solidFill>
                    <a:schemeClr val="bg1"/>
                  </a:solidFill>
                </a:rPr>
                <a:t>Arthrocneum</a:t>
              </a:r>
              <a:r>
                <a:rPr lang="en-GB" b="1" i="1" dirty="0">
                  <a:solidFill>
                    <a:schemeClr val="bg1"/>
                  </a:solidFill>
                </a:rPr>
                <a:t> </a:t>
              </a:r>
              <a:r>
                <a:rPr lang="en-GB" b="1" i="1" dirty="0" err="1">
                  <a:solidFill>
                    <a:schemeClr val="bg1"/>
                  </a:solidFill>
                </a:rPr>
                <a:t>glaucum</a:t>
              </a:r>
              <a:r>
                <a:rPr lang="en-GB" b="1" i="1" dirty="0">
                  <a:solidFill>
                    <a:schemeClr val="bg1"/>
                  </a:solidFill>
                </a:rPr>
                <a:t>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699045" y="3833628"/>
            <a:ext cx="2753275" cy="2064956"/>
            <a:chOff x="913254" y="4604583"/>
            <a:chExt cx="2534941" cy="1901206"/>
          </a:xfrm>
        </p:grpSpPr>
        <p:pic>
          <p:nvPicPr>
            <p:cNvPr id="1027" name="Picture 3" descr="C:\Users\antigone\Dropbox\présentations orales\ICAZ 2018\Contribution of new ecometric methods to describe local environments\Champs_de_trefle_dic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54" y="4604583"/>
              <a:ext cx="2534941" cy="190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794537" y="6133094"/>
              <a:ext cx="16536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i="1" dirty="0" err="1">
                  <a:solidFill>
                    <a:schemeClr val="bg1"/>
                  </a:solidFill>
                </a:rPr>
                <a:t>Trifolium</a:t>
              </a:r>
              <a:r>
                <a:rPr lang="en-GB" b="1" i="1" dirty="0">
                  <a:solidFill>
                    <a:schemeClr val="bg1"/>
                  </a:solidFill>
                </a:rPr>
                <a:t> </a:t>
              </a:r>
              <a:r>
                <a:rPr lang="en-GB" b="1" i="1" dirty="0" err="1">
                  <a:solidFill>
                    <a:schemeClr val="bg1"/>
                  </a:solidFill>
                </a:rPr>
                <a:t>repens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295024" y="4126355"/>
            <a:ext cx="3484888" cy="2613907"/>
            <a:chOff x="4807689" y="7089032"/>
            <a:chExt cx="4984154" cy="3738459"/>
          </a:xfrm>
        </p:grpSpPr>
        <p:pic>
          <p:nvPicPr>
            <p:cNvPr id="1029" name="Picture 5" descr="C:\Users\antigone\Dropbox\présentations orales\ICAZ 2018\Contribution of new ecometric methods to describe local environments\Paspalum_scrobiculatum_mon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689" y="7089032"/>
              <a:ext cx="4984154" cy="373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8247035" y="10454057"/>
              <a:ext cx="1126655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i="1" dirty="0" err="1">
                  <a:solidFill>
                    <a:schemeClr val="bg1"/>
                  </a:solidFill>
                </a:rPr>
                <a:t>Paspalum</a:t>
              </a:r>
              <a:r>
                <a:rPr lang="en-GB" b="1" i="1" dirty="0">
                  <a:solidFill>
                    <a:schemeClr val="bg1"/>
                  </a:solidFill>
                </a:rPr>
                <a:t>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085446" y="1847661"/>
            <a:ext cx="2429941" cy="3239723"/>
            <a:chOff x="10863101" y="8253536"/>
            <a:chExt cx="2429941" cy="3239723"/>
          </a:xfrm>
        </p:grpSpPr>
        <p:pic>
          <p:nvPicPr>
            <p:cNvPr id="1030" name="Picture 6" descr="C:\Users\antigone\Dropbox\présentations orales\ICAZ 2018\Contribution of new ecometric methods to describe local environments\Poa_trivialis_bloeiwijze_mon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101" y="8253536"/>
              <a:ext cx="2429941" cy="3239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12008588" y="11123927"/>
              <a:ext cx="1284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i="1" dirty="0" err="1">
                  <a:solidFill>
                    <a:schemeClr val="bg1"/>
                  </a:solidFill>
                </a:rPr>
                <a:t>Poa</a:t>
              </a:r>
              <a:r>
                <a:rPr lang="en-GB" b="1" i="1" dirty="0">
                  <a:solidFill>
                    <a:schemeClr val="bg1"/>
                  </a:solidFill>
                </a:rPr>
                <a:t> </a:t>
              </a:r>
              <a:r>
                <a:rPr lang="en-GB" b="1" i="1" dirty="0" err="1">
                  <a:solidFill>
                    <a:schemeClr val="bg1"/>
                  </a:solidFill>
                </a:rPr>
                <a:t>trivialis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56742" y="1337834"/>
            <a:ext cx="2690568" cy="3587424"/>
            <a:chOff x="12502616" y="7089032"/>
            <a:chExt cx="3366120" cy="4488160"/>
          </a:xfrm>
        </p:grpSpPr>
        <p:pic>
          <p:nvPicPr>
            <p:cNvPr id="1031" name="Picture 7" descr="C:\Users\antigone\Dropbox\présentations orales\ICAZ 2018\Contribution of new ecometric methods to describe local environments\Brachypodium_sylvaticum_mon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2616" y="7089032"/>
              <a:ext cx="3366120" cy="448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12531103" y="11133856"/>
              <a:ext cx="26573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err="1">
                  <a:solidFill>
                    <a:schemeClr val="bg1"/>
                  </a:solidFill>
                </a:rPr>
                <a:t>Brachypodium</a:t>
              </a:r>
              <a:r>
                <a:rPr lang="fr-FR" b="1" i="1" dirty="0">
                  <a:solidFill>
                    <a:schemeClr val="bg1"/>
                  </a:solidFill>
                </a:rPr>
                <a:t> </a:t>
              </a:r>
              <a:r>
                <a:rPr lang="fr-FR" b="1" i="1" dirty="0" err="1">
                  <a:solidFill>
                    <a:schemeClr val="bg1"/>
                  </a:solidFill>
                </a:rPr>
                <a:t>phoenicoides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913739" y="876169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/>
              <a:t>Dicotyledon</a:t>
            </a:r>
            <a:endParaRPr lang="en-GB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1176494" y="885984"/>
            <a:ext cx="2291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/>
              <a:t>Monocotyledon</a:t>
            </a:r>
            <a:endParaRPr lang="en-GB" sz="24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3732668" y="836712"/>
            <a:ext cx="167866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 smtClean="0"/>
              <a:t>Some examples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582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Observations on extant </a:t>
            </a:r>
            <a:r>
              <a:rPr lang="en-US" sz="2400" b="1" i="1" dirty="0" err="1" smtClean="0"/>
              <a:t>Bos</a:t>
            </a:r>
            <a:r>
              <a:rPr lang="en-US" sz="2400" b="1" i="1" dirty="0" smtClean="0"/>
              <a:t> </a:t>
            </a:r>
            <a:r>
              <a:rPr lang="en-US" sz="2400" b="1" dirty="0" smtClean="0"/>
              <a:t>and </a:t>
            </a:r>
            <a:r>
              <a:rPr lang="en-US" sz="2400" b="1" i="1" dirty="0" err="1" smtClean="0"/>
              <a:t>Equus</a:t>
            </a:r>
            <a:r>
              <a:rPr lang="en-US" sz="2400" b="1" i="1" dirty="0" smtClean="0"/>
              <a:t> </a:t>
            </a:r>
            <a:r>
              <a:rPr lang="en-US" sz="2400" b="1" dirty="0" smtClean="0"/>
              <a:t>from </a:t>
            </a:r>
            <a:r>
              <a:rPr lang="en-US" sz="2400" b="1" dirty="0" err="1" smtClean="0"/>
              <a:t>Camargue</a:t>
            </a:r>
            <a:r>
              <a:rPr lang="en-US" sz="2400" b="1" dirty="0" smtClean="0"/>
              <a:t> feeding habits</a:t>
            </a:r>
            <a:endParaRPr lang="en-GB" sz="2400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080858" y="908720"/>
            <a:ext cx="4982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063445" y="1247486"/>
            <a:ext cx="2345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Autumn/Winter</a:t>
            </a:r>
            <a:endParaRPr lang="en-GB" sz="2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437079" y="1247486"/>
            <a:ext cx="105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Spring</a:t>
            </a:r>
            <a:endParaRPr lang="en-GB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4860032" y="2942946"/>
            <a:ext cx="23579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Monocotyledon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Salt marshes plants </a:t>
            </a:r>
          </a:p>
          <a:p>
            <a:r>
              <a:rPr lang="en-GB" sz="2000" dirty="0" smtClean="0"/>
              <a:t>(</a:t>
            </a:r>
            <a:r>
              <a:rPr lang="fr-FR" sz="2000" i="1" dirty="0" err="1"/>
              <a:t>Halimione</a:t>
            </a:r>
            <a:r>
              <a:rPr lang="fr-FR" sz="2000" i="1" dirty="0"/>
              <a:t> </a:t>
            </a:r>
            <a:r>
              <a:rPr lang="fr-FR" sz="2000" i="1" dirty="0" err="1" smtClean="0"/>
              <a:t>portulacoides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332755" y="4282109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Summer</a:t>
            </a:r>
            <a:endParaRPr lang="en-GB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5940152" y="5795972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Monocotyledon</a:t>
            </a:r>
            <a:endParaRPr lang="fr-FR" sz="2000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56976"/>
            <a:ext cx="1303244" cy="70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14" y="1841989"/>
            <a:ext cx="1237040" cy="73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ntigone\Dropbox\présentations orales\ICAZ 2018\Contribution of new ecometric methods to describe local environments\Halimione portulacoid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86" y="2942946"/>
            <a:ext cx="1512168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colade ouvrante 22"/>
          <p:cNvSpPr/>
          <p:nvPr/>
        </p:nvSpPr>
        <p:spPr>
          <a:xfrm rot="16200000">
            <a:off x="6836522" y="1376079"/>
            <a:ext cx="254350" cy="27241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3103"/>
            <a:ext cx="1303244" cy="70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14" y="4692161"/>
            <a:ext cx="1237040" cy="73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ccolade ouvrante 26"/>
          <p:cNvSpPr/>
          <p:nvPr/>
        </p:nvSpPr>
        <p:spPr>
          <a:xfrm rot="16200000">
            <a:off x="6836522" y="4265218"/>
            <a:ext cx="254350" cy="27241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670" y="1841989"/>
            <a:ext cx="1303244" cy="70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80" y="1827002"/>
            <a:ext cx="1237040" cy="73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Légende encadrée 1 23"/>
          <p:cNvSpPr/>
          <p:nvPr/>
        </p:nvSpPr>
        <p:spPr>
          <a:xfrm>
            <a:off x="151641" y="2766710"/>
            <a:ext cx="2365071" cy="1017962"/>
          </a:xfrm>
          <a:prstGeom prst="borderCallout1">
            <a:avLst>
              <a:gd name="adj1" fmla="val -499"/>
              <a:gd name="adj2" fmla="val -600"/>
              <a:gd name="adj3" fmla="val -24555"/>
              <a:gd name="adj4" fmla="val 3047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51640" y="2761656"/>
            <a:ext cx="23650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Coarse </a:t>
            </a:r>
            <a:r>
              <a:rPr lang="en-US" sz="2000" dirty="0"/>
              <a:t>grasslands </a:t>
            </a:r>
            <a:endParaRPr lang="en-US" sz="2000" dirty="0" smtClean="0"/>
          </a:p>
          <a:p>
            <a:r>
              <a:rPr lang="en-US" sz="2000" dirty="0" smtClean="0"/>
              <a:t>with shrubs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/>
              <a:t>Old-field grasslands</a:t>
            </a:r>
            <a:endParaRPr lang="fr-FR" sz="2000" dirty="0"/>
          </a:p>
        </p:txBody>
      </p:sp>
      <p:sp>
        <p:nvSpPr>
          <p:cNvPr id="31" name="Légende encadrée 1 30"/>
          <p:cNvSpPr/>
          <p:nvPr/>
        </p:nvSpPr>
        <p:spPr>
          <a:xfrm>
            <a:off x="2516712" y="2767006"/>
            <a:ext cx="2190343" cy="1015663"/>
          </a:xfrm>
          <a:prstGeom prst="borderCallout1">
            <a:avLst>
              <a:gd name="adj1" fmla="val 1346"/>
              <a:gd name="adj2" fmla="val 100785"/>
              <a:gd name="adj3" fmla="val -23380"/>
              <a:gd name="adj4" fmla="val 5015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516712" y="2767007"/>
            <a:ext cx="2190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Old-field </a:t>
            </a:r>
            <a:r>
              <a:rPr lang="en-US" sz="2000" dirty="0" smtClean="0"/>
              <a:t>marshes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Shallow marshes</a:t>
            </a:r>
            <a:endParaRPr lang="fr-FR" sz="2000" dirty="0"/>
          </a:p>
        </p:txBody>
      </p:sp>
      <p:sp>
        <p:nvSpPr>
          <p:cNvPr id="30" name="Flèche courbée vers le bas 29"/>
          <p:cNvSpPr/>
          <p:nvPr/>
        </p:nvSpPr>
        <p:spPr>
          <a:xfrm>
            <a:off x="3733157" y="1174055"/>
            <a:ext cx="1677686" cy="394805"/>
          </a:xfrm>
          <a:prstGeom prst="curvedDownArrow">
            <a:avLst>
              <a:gd name="adj1" fmla="val 25000"/>
              <a:gd name="adj2" fmla="val 7497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courbée vers le bas 32"/>
          <p:cNvSpPr/>
          <p:nvPr/>
        </p:nvSpPr>
        <p:spPr>
          <a:xfrm rot="5400000">
            <a:off x="8349612" y="3957941"/>
            <a:ext cx="1022292" cy="360000"/>
          </a:xfrm>
          <a:prstGeom prst="curvedDownArrow">
            <a:avLst>
              <a:gd name="adj1" fmla="val 25000"/>
              <a:gd name="adj2" fmla="val 7497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37349" y="4574035"/>
            <a:ext cx="485240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/>
              <a:t>Principal difference:</a:t>
            </a:r>
          </a:p>
          <a:p>
            <a:r>
              <a:rPr lang="en-GB" sz="2400" b="1" i="1" dirty="0" err="1" smtClean="0"/>
              <a:t>Bos</a:t>
            </a:r>
            <a:r>
              <a:rPr lang="en-GB" sz="2400" b="1" i="1" dirty="0" smtClean="0"/>
              <a:t> </a:t>
            </a:r>
            <a:r>
              <a:rPr lang="en-GB" sz="2400" b="1" dirty="0" smtClean="0"/>
              <a:t>eat more </a:t>
            </a:r>
            <a:r>
              <a:rPr lang="en-GB" sz="2400" b="1" dirty="0" err="1"/>
              <a:t>d</a:t>
            </a:r>
            <a:r>
              <a:rPr lang="en-GB" sz="2400" b="1" dirty="0" err="1" smtClean="0"/>
              <a:t>icotyledon</a:t>
            </a:r>
            <a:r>
              <a:rPr lang="en-GB" sz="2400" b="1" dirty="0" smtClean="0"/>
              <a:t> plants than </a:t>
            </a:r>
            <a:r>
              <a:rPr lang="en-GB" sz="2400" b="1" i="1" dirty="0" err="1" smtClean="0"/>
              <a:t>Equus</a:t>
            </a:r>
            <a:r>
              <a:rPr lang="en-GB" sz="2400" b="1" dirty="0" smtClean="0"/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7349" y="5867980"/>
            <a:ext cx="440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</a:t>
            </a:r>
            <a:r>
              <a:rPr lang="en-GB" i="1" dirty="0" err="1"/>
              <a:t>Phillyrea</a:t>
            </a:r>
            <a:r>
              <a:rPr lang="en-GB" i="1" dirty="0"/>
              <a:t> </a:t>
            </a:r>
            <a:r>
              <a:rPr lang="en-GB" i="1" dirty="0" err="1"/>
              <a:t>angustifolia</a:t>
            </a:r>
            <a:r>
              <a:rPr lang="en-GB" i="1" dirty="0"/>
              <a:t> </a:t>
            </a:r>
            <a:r>
              <a:rPr lang="en-GB" dirty="0"/>
              <a:t>in winter; clover in summer)  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642280" y="6421978"/>
            <a:ext cx="4394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Data: Duncan, 1992; Duncan, 1993; Menard et al., 2002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015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9512" y="-27384"/>
            <a:ext cx="8784976" cy="461665"/>
            <a:chOff x="179512" y="-27384"/>
            <a:chExt cx="8784976" cy="461665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79512" y="44624"/>
              <a:ext cx="8784976" cy="32403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5536" y="-27384"/>
              <a:ext cx="8514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Introduction – Material and methods - </a:t>
              </a:r>
              <a:r>
                <a:rPr lang="en-GB" sz="2400" b="1" dirty="0" smtClean="0">
                  <a:latin typeface="Times New Roman" pitchFamily="18" charset="0"/>
                  <a:cs typeface="Times New Roman" pitchFamily="18" charset="0"/>
                </a:rPr>
                <a:t>Data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- Conclusions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46" name="Picture 2" descr="C:\Users\antigone\Dropbox\présentations orales\ICAZ 2018\Contribution of new ecometric methods to describe local environments\fig.meso usure LV Vala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444461"/>
            <a:ext cx="9000000" cy="59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862802" y="368660"/>
            <a:ext cx="218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Mesowear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analysis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15059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945</TotalTime>
  <Words>733</Words>
  <Application>Microsoft Office PowerPoint</Application>
  <PresentationFormat>Affichage à l'écran (4:3)</PresentationFormat>
  <Paragraphs>199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Capitaux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antigone uzunidis</cp:lastModifiedBy>
  <cp:revision>7</cp:revision>
  <dcterms:modified xsi:type="dcterms:W3CDTF">2018-07-20T08:52:38Z</dcterms:modified>
</cp:coreProperties>
</file>