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notesMasterIdLst>
    <p:notesMasterId r:id="rId28"/>
  </p:notesMasterIdLst>
  <p:sldIdLst>
    <p:sldId id="380" r:id="rId2"/>
    <p:sldId id="435" r:id="rId3"/>
    <p:sldId id="389" r:id="rId4"/>
    <p:sldId id="405" r:id="rId5"/>
    <p:sldId id="390" r:id="rId6"/>
    <p:sldId id="420" r:id="rId7"/>
    <p:sldId id="391" r:id="rId8"/>
    <p:sldId id="422" r:id="rId9"/>
    <p:sldId id="409" r:id="rId10"/>
    <p:sldId id="421" r:id="rId11"/>
    <p:sldId id="410" r:id="rId12"/>
    <p:sldId id="423" r:id="rId13"/>
    <p:sldId id="434" r:id="rId14"/>
    <p:sldId id="431" r:id="rId15"/>
    <p:sldId id="412" r:id="rId16"/>
    <p:sldId id="426" r:id="rId17"/>
    <p:sldId id="414" r:id="rId18"/>
    <p:sldId id="425" r:id="rId19"/>
    <p:sldId id="416" r:id="rId20"/>
    <p:sldId id="424" r:id="rId21"/>
    <p:sldId id="403" r:id="rId22"/>
    <p:sldId id="413" r:id="rId23"/>
    <p:sldId id="404" r:id="rId24"/>
    <p:sldId id="430" r:id="rId25"/>
    <p:sldId id="432" r:id="rId26"/>
    <p:sldId id="384" r:id="rId27"/>
  </p:sldIdLst>
  <p:sldSz cx="9144000" cy="6858000" type="screen4x3"/>
  <p:notesSz cx="6858000" cy="9947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71" autoAdjust="0"/>
    <p:restoredTop sz="95077" autoAdjust="0"/>
  </p:normalViewPr>
  <p:slideViewPr>
    <p:cSldViewPr>
      <p:cViewPr varScale="1">
        <p:scale>
          <a:sx n="81" d="100"/>
          <a:sy n="81" d="100"/>
        </p:scale>
        <p:origin x="1464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8-17T19:09:53.613" idx="1">
    <p:pos x="5232" y="3840"/>
    <p:text/>
  </p:cm>
  <p:cm authorId="0" dt="2018-08-17T19:10:00.428" idx="2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9080CA9-6E55-4A59-92FB-27EE6AD24693}" type="datetimeFigureOut">
              <a:rPr lang="ru-RU"/>
              <a:pPr>
                <a:defRPr/>
              </a:pPr>
              <a:t>31.10.2018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900"/>
            <a:ext cx="5486400" cy="3916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AC98175-C150-463B-8699-6F6B5E0201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9536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742ABA-A050-4C2D-8F11-A8FB7E10060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035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81DF0-7CA6-47D6-B1D2-8FBAA6760B0B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59E71-2B38-4D59-9E06-5A6CBA3B47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E8837-7875-49B8-89AD-DEA1E2A452BE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3675E-19FA-4427-85BD-B0532AD80A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212C1-C347-444E-BA12-CD20FA2D0651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84784-F6D3-4DF7-95F7-A2A89637D6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A2BAE-CC5E-4005-A1D8-5F2DDFE5FF24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0CA90-FB74-4E4E-826A-3D4A50515C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3AAE5-EF8D-4D1A-94D8-9AE614898D81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63432-893C-47A3-A49C-6B8A7B681F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8A414-1F0F-4944-940B-423CF9A148B1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0988B-73D4-4222-82A0-474B1C9EB3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4DB2D-8C32-403A-A216-9DA30C4E35B1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25AEC-B1E6-4503-8E75-836CDD1423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5E853-E7FA-4C0C-96A9-FB4FF48E3803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9BE6A-D8C6-456F-B438-7B42DAE1F6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C7599-7FD4-4960-A98C-8A00E8B26A8B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F3427-0DDF-43C8-8709-7611579D4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CBC7C-BD6F-4961-85BC-BA4A62AE8BED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AF942-C301-40A2-935F-C9731EC0F3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B2F06-77D9-46DF-82B9-E8F351AA71EA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2C460-2748-4D89-91AE-124989996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738090-57E2-4652-AECC-4203349F69BA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A0DC8C7-8CC5-45C7-8D18-026283331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4" r:id="rId2"/>
    <p:sldLayoutId id="2147483783" r:id="rId3"/>
    <p:sldLayoutId id="2147483782" r:id="rId4"/>
    <p:sldLayoutId id="2147483781" r:id="rId5"/>
    <p:sldLayoutId id="2147483780" r:id="rId6"/>
    <p:sldLayoutId id="2147483779" r:id="rId7"/>
    <p:sldLayoutId id="2147483778" r:id="rId8"/>
    <p:sldLayoutId id="2147483777" r:id="rId9"/>
    <p:sldLayoutId id="2147483776" r:id="rId10"/>
    <p:sldLayoutId id="2147483775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nprilepskaya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28600"/>
            <a:ext cx="9144000" cy="3048000"/>
          </a:xfrm>
        </p:spPr>
        <p:txBody>
          <a:bodyPr rtlCol="0">
            <a:normAutofit/>
          </a:bodyPr>
          <a:lstStyle/>
          <a:p>
            <a:pPr fontAlgn="auto">
              <a:spcBef>
                <a:spcPts val="600"/>
              </a:spcBef>
              <a:spcAft>
                <a:spcPts val="1200"/>
              </a:spcAft>
              <a:defRPr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Determination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death season by dental cementum analysis of horses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Equus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ferus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Boddaert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1785) from the Upper Paleolithic site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Kostenki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Markina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gora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(Voronezh region, Russia)</a:t>
            </a:r>
            <a:endParaRPr lang="ru-RU" sz="36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" y="3429000"/>
            <a:ext cx="8839200" cy="3352800"/>
          </a:xfrm>
        </p:spPr>
        <p:txBody>
          <a:bodyPr>
            <a:normAutofit fontScale="550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N.E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Prilepskaya¹,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N.D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Burova²,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A.A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Sinitsyn²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¹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Lomonosov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Moscow State University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Moscow, Russia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e-mail: 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nprilepskaya@gmail.com</a:t>
            </a:r>
            <a:endParaRPr lang="en-US" sz="2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²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 Institute of the History of Material Culture of RAS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Saint Petersburg, Russia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Ancara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2"/>
          <p:cNvSpPr/>
          <p:nvPr/>
        </p:nvSpPr>
        <p:spPr>
          <a:xfrm>
            <a:off x="0" y="5410200"/>
            <a:ext cx="9144000" cy="137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MNI - Minimal Number of Individuals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Percentage of different skeletal elements in the collection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Burova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Petrova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2011)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-533400"/>
            <a:ext cx="7315200" cy="600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2"/>
          <p:cNvSpPr/>
          <p:nvPr/>
        </p:nvSpPr>
        <p:spPr>
          <a:xfrm>
            <a:off x="0" y="5867400"/>
            <a:ext cx="9144000" cy="99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MNI - Minimal Number of Individuals. Percentage of different skeletal elements in the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collection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3" y="152400"/>
            <a:ext cx="7953375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4661" y="381000"/>
            <a:ext cx="8839200" cy="533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Causes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formation of bone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cluster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layer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VIa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315405" y="1600200"/>
            <a:ext cx="8610600" cy="46482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The point of view of </a:t>
            </a:r>
            <a:r>
              <a:rPr lang="en-US" sz="2400" b="1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archaeologists</a:t>
            </a:r>
            <a:endParaRPr lang="ru-RU" sz="2400" dirty="0"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 </a:t>
            </a:r>
            <a:r>
              <a:rPr lang="en-US" sz="24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The layer is a kill-site where a herd </a:t>
            </a:r>
            <a:r>
              <a:rPr lang="en-US" sz="24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of horses was killed and dressed </a:t>
            </a:r>
            <a:r>
              <a:rPr lang="en-US" sz="24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by humans as </a:t>
            </a:r>
            <a:r>
              <a:rPr lang="en-US" sz="24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a result of a one-time </a:t>
            </a:r>
            <a:r>
              <a:rPr lang="en-US" sz="24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hunting.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b="1" dirty="0" smtClean="0"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The </a:t>
            </a:r>
            <a:r>
              <a:rPr lang="en-US" sz="24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point of view of </a:t>
            </a:r>
            <a:r>
              <a:rPr lang="en-US" sz="2400" b="1" dirty="0" err="1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zooarchaeologists</a:t>
            </a:r>
            <a:endParaRPr lang="ru-RU" sz="2400" dirty="0"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 </a:t>
            </a:r>
            <a:r>
              <a:rPr lang="en-US" sz="24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Bone </a:t>
            </a:r>
            <a:r>
              <a:rPr lang="en-US" sz="24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accumulation in the layer </a:t>
            </a:r>
            <a:r>
              <a:rPr lang="en-US" sz="24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was </a:t>
            </a:r>
            <a:r>
              <a:rPr lang="en-US" sz="24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formed as the result of death of several </a:t>
            </a:r>
            <a:r>
              <a:rPr lang="en-US" sz="24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herds </a:t>
            </a:r>
            <a:r>
              <a:rPr lang="en-US" sz="24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of </a:t>
            </a:r>
            <a:r>
              <a:rPr lang="en-US" sz="24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horses in different seasons. </a:t>
            </a:r>
            <a:r>
              <a:rPr lang="en-US" sz="2400" dirty="0" err="1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Zooarchaeologists</a:t>
            </a:r>
            <a:r>
              <a:rPr lang="en-US" sz="24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allow two scenarios: natural death and human hunt. In the first scenario humans could also take parts of dead horses or even finish dying animals.</a:t>
            </a:r>
            <a:endParaRPr lang="ru-RU" sz="2250" dirty="0"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2"/>
          <p:cNvSpPr/>
          <p:nvPr/>
        </p:nvSpPr>
        <p:spPr>
          <a:xfrm>
            <a:off x="190500" y="5715000"/>
            <a:ext cx="8763000" cy="106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Kostenki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Markina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South Wall section.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Location of cultural layers (CL). View from the North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3" y="343049"/>
            <a:ext cx="9079854" cy="537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1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457200"/>
          </a:xfrm>
        </p:spPr>
        <p:txBody>
          <a:bodyPr/>
          <a:lstStyle/>
          <a:p>
            <a:pPr algn="ctr"/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Teeth from the layer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IVa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of the Upper Paleolithic site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Kostenki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14</a:t>
            </a:r>
            <a:endParaRPr lang="ru-RU" sz="25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4" name="Содержимое 2"/>
          <p:cNvSpPr txBox="1">
            <a:spLocks/>
          </p:cNvSpPr>
          <p:nvPr/>
        </p:nvSpPr>
        <p:spPr bwMode="auto">
          <a:xfrm>
            <a:off x="228600" y="990600"/>
            <a:ext cx="8839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36 cheek teeth belonging to 24 individuals were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studied</a:t>
            </a:r>
          </a:p>
          <a:p>
            <a:pPr marL="457200" indent="-457200" algn="ctr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82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thin sections and polished sections were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made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46" y="2286000"/>
            <a:ext cx="845490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0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76200" y="457200"/>
            <a:ext cx="8991600" cy="457200"/>
          </a:xfrm>
        </p:spPr>
        <p:txBody>
          <a:bodyPr/>
          <a:lstStyle/>
          <a:p>
            <a:pPr algn="ctr"/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Teeth from the layer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IVa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of the Upper Paleolithic site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Kostenki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14</a:t>
            </a:r>
            <a:endParaRPr lang="ru-RU" sz="25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64" y="1524000"/>
            <a:ext cx="8480271" cy="4115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76200" y="457200"/>
            <a:ext cx="8991600" cy="685800"/>
          </a:xfrm>
        </p:spPr>
        <p:txBody>
          <a:bodyPr/>
          <a:lstStyle/>
          <a:p>
            <a:pPr algn="ctr"/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Methods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4" name="Содержимое 2"/>
          <p:cNvSpPr txBox="1">
            <a:spLocks/>
          </p:cNvSpPr>
          <p:nvPr/>
        </p:nvSpPr>
        <p:spPr bwMode="auto">
          <a:xfrm>
            <a:off x="457200" y="1752600"/>
            <a:ext cx="8229600" cy="411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3D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scanning.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All teeth were scanned in 3D with a 3D scanner before making thin sections and polished sections. 3D models can be seen in attached file.</a:t>
            </a: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Thin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sections and polished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sections preparation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75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2"/>
          <p:cNvSpPr/>
          <p:nvPr/>
        </p:nvSpPr>
        <p:spPr>
          <a:xfrm>
            <a:off x="76200" y="5105400"/>
            <a:ext cx="8991600" cy="160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Growth layers in dental cementum of </a:t>
            </a:r>
            <a:r>
              <a:rPr lang="en-US" sz="2200" i="1" dirty="0" err="1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Equus</a:t>
            </a:r>
            <a:r>
              <a:rPr lang="en-US" sz="2200" i="1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ferus</a:t>
            </a:r>
            <a:r>
              <a:rPr lang="en-US" sz="2200" i="1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tooth (M1) from the layer </a:t>
            </a:r>
            <a:r>
              <a:rPr lang="en-US" sz="2200" dirty="0" err="1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IVa</a:t>
            </a: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 of the </a:t>
            </a:r>
            <a:r>
              <a:rPr lang="en-US" sz="2200" dirty="0" err="1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paleolithic</a:t>
            </a: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 site Kostenki-14 (</a:t>
            </a:r>
            <a:r>
              <a:rPr lang="en-US" sz="2200" dirty="0" err="1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Markina</a:t>
            </a: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gora</a:t>
            </a: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).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Sample #K-14-IVa-2008/K/L-69/56p.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LAG - line of arrested </a:t>
            </a:r>
            <a:r>
              <a:rPr lang="en-US" sz="2200" dirty="0" smtClean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growth;</a:t>
            </a:r>
            <a:r>
              <a:rPr lang="ru-RU" sz="2200" dirty="0" smtClean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C </a:t>
            </a: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– cementum; E – enamel. </a:t>
            </a:r>
            <a:endParaRPr lang="ru-RU" sz="2200" dirty="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96" y="228600"/>
            <a:ext cx="5903807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2"/>
          <p:cNvSpPr/>
          <p:nvPr/>
        </p:nvSpPr>
        <p:spPr>
          <a:xfrm>
            <a:off x="76200" y="5029200"/>
            <a:ext cx="8913813" cy="17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Growth layers in dental cementum of </a:t>
            </a:r>
            <a:r>
              <a:rPr lang="en-US" sz="2200" i="1" dirty="0" err="1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Equus</a:t>
            </a:r>
            <a:r>
              <a:rPr lang="en-US" sz="2200" i="1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ferus</a:t>
            </a:r>
            <a:r>
              <a:rPr lang="en-US" sz="2200" i="1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tooth (M1) from layer </a:t>
            </a:r>
            <a:r>
              <a:rPr lang="en-US" sz="2200" dirty="0" err="1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IVa</a:t>
            </a: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 of the </a:t>
            </a:r>
            <a:r>
              <a:rPr lang="en-US" sz="2200" dirty="0" err="1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paleolithic</a:t>
            </a: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 site  Kostenki-14 (</a:t>
            </a:r>
            <a:r>
              <a:rPr lang="en-US" sz="2200" dirty="0" err="1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Markina</a:t>
            </a: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gora</a:t>
            </a: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).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Sample #K-14-IVa-1998/Π-69/20p.</a:t>
            </a:r>
            <a:endParaRPr lang="ru-RU" sz="2200" dirty="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LAG - line of arrested </a:t>
            </a:r>
            <a:r>
              <a:rPr lang="en-US" sz="2200" dirty="0" smtClean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growth;</a:t>
            </a:r>
            <a:r>
              <a:rPr lang="ru-RU" sz="2200" dirty="0" smtClean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C </a:t>
            </a: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– cementum; E – enamel. </a:t>
            </a:r>
            <a:endParaRPr lang="ru-RU" sz="2200" dirty="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dirty="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800"/>
            <a:ext cx="7754840" cy="41497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2"/>
          <p:cNvSpPr/>
          <p:nvPr/>
        </p:nvSpPr>
        <p:spPr>
          <a:xfrm>
            <a:off x="76200" y="5105400"/>
            <a:ext cx="8991600" cy="17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Growth layers in dental cementum of </a:t>
            </a:r>
            <a:r>
              <a:rPr lang="en-US" sz="2200" i="1" dirty="0" err="1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Equus</a:t>
            </a:r>
            <a:r>
              <a:rPr lang="en-US" sz="2200" i="1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ferus</a:t>
            </a:r>
            <a:r>
              <a:rPr lang="en-US" sz="2200" i="1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tooth (M1) from the layer </a:t>
            </a:r>
            <a:r>
              <a:rPr lang="en-US" sz="2200" dirty="0" err="1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IVa</a:t>
            </a: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 of the </a:t>
            </a:r>
            <a:r>
              <a:rPr lang="en-US" sz="2200" dirty="0" err="1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paleolithic</a:t>
            </a: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 site Kostenki-14 (</a:t>
            </a:r>
            <a:r>
              <a:rPr lang="en-US" sz="2200" dirty="0" err="1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Markina</a:t>
            </a: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gora</a:t>
            </a: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). </a:t>
            </a:r>
            <a:endParaRPr lang="en-US" sz="2200" dirty="0" smtClean="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 smtClean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Sample </a:t>
            </a: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#K-14-IV</a:t>
            </a:r>
            <a:r>
              <a:rPr lang="ru-RU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а</a:t>
            </a: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-2008/M-68/55p. </a:t>
            </a:r>
            <a:endParaRPr lang="en-US" sz="2200" dirty="0" smtClean="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 smtClean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LAG </a:t>
            </a: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- line of arrested </a:t>
            </a:r>
            <a:r>
              <a:rPr lang="en-US" sz="2200" dirty="0" smtClean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growth;</a:t>
            </a:r>
            <a:r>
              <a:rPr lang="ru-RU" sz="2200" dirty="0" smtClean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C </a:t>
            </a: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– cementum; E – enamel. </a:t>
            </a:r>
            <a:endParaRPr lang="ru-RU" sz="2200" dirty="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21" y="134332"/>
            <a:ext cx="6244558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279400" y="4419600"/>
            <a:ext cx="8585200" cy="213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Growth layers in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dental cementum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400" i="1" dirty="0" err="1" smtClean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Equus</a:t>
            </a:r>
            <a:r>
              <a:rPr lang="en-US" sz="2400" i="1" dirty="0" smtClean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ferus</a:t>
            </a:r>
            <a:r>
              <a:rPr lang="en-US" sz="2400" i="1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tooth (M1) from </a:t>
            </a:r>
            <a:r>
              <a:rPr lang="en-US" sz="24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layer </a:t>
            </a:r>
            <a:r>
              <a:rPr lang="en-US" sz="2400" dirty="0" err="1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IVa</a:t>
            </a:r>
            <a:r>
              <a:rPr lang="en-US" sz="24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 of the </a:t>
            </a:r>
            <a:r>
              <a:rPr lang="en-US" sz="2400" dirty="0" err="1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paleolithic</a:t>
            </a:r>
            <a:r>
              <a:rPr lang="en-US" sz="24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 site  Kostenki-14 (</a:t>
            </a:r>
            <a:r>
              <a:rPr lang="en-US" sz="2400" dirty="0" err="1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Markina</a:t>
            </a:r>
            <a:r>
              <a:rPr lang="en-US" sz="24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gora</a:t>
            </a:r>
            <a:r>
              <a:rPr lang="en-US" sz="2400" dirty="0" smtClean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).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#K-14-IVа-1998/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69/20p.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LAG </a:t>
            </a:r>
            <a:r>
              <a:rPr lang="en-US" sz="24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- line of arrested </a:t>
            </a:r>
            <a:r>
              <a:rPr lang="en-US" sz="2400" dirty="0" smtClean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growth; C –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cementum; E – enamel. </a:t>
            </a:r>
            <a:endParaRPr lang="ru-RU" sz="2400" dirty="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48" y="762000"/>
            <a:ext cx="8670303" cy="322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7226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2"/>
          <p:cNvSpPr/>
          <p:nvPr/>
        </p:nvSpPr>
        <p:spPr>
          <a:xfrm>
            <a:off x="76200" y="5105400"/>
            <a:ext cx="8991600" cy="167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Growth layers in dental cementum of </a:t>
            </a:r>
            <a:r>
              <a:rPr lang="en-US" sz="2200" i="1" dirty="0" err="1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Equus</a:t>
            </a:r>
            <a:r>
              <a:rPr lang="en-US" sz="2200" i="1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ferus</a:t>
            </a:r>
            <a:r>
              <a:rPr lang="en-US" sz="2200" i="1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tooth (M1) from the layer </a:t>
            </a:r>
            <a:r>
              <a:rPr lang="en-US" sz="2200" dirty="0" err="1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IVa</a:t>
            </a: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 of the </a:t>
            </a:r>
            <a:r>
              <a:rPr lang="en-US" sz="2200" dirty="0" err="1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paleolithic</a:t>
            </a: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 site Kostenki-14 (</a:t>
            </a:r>
            <a:r>
              <a:rPr lang="en-US" sz="2200" dirty="0" err="1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Markina</a:t>
            </a: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gora</a:t>
            </a: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). </a:t>
            </a:r>
            <a:endParaRPr lang="en-US" sz="2200" dirty="0" smtClean="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 smtClean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Sample </a:t>
            </a: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#K-14-IV</a:t>
            </a:r>
            <a:r>
              <a:rPr lang="ru-RU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а</a:t>
            </a: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-2008/M-68/69/46p. </a:t>
            </a:r>
            <a:endParaRPr lang="en-US" sz="2200" dirty="0" smtClean="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 smtClean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LAG </a:t>
            </a: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- line of arrested </a:t>
            </a:r>
            <a:r>
              <a:rPr lang="en-US" sz="2200" dirty="0" smtClean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growth; C </a:t>
            </a:r>
            <a:r>
              <a:rPr lang="en-US" sz="22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– cementum; E – enamel. </a:t>
            </a:r>
            <a:endParaRPr lang="ru-RU" sz="2200" dirty="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228600"/>
            <a:ext cx="5573168" cy="4703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304800" y="838200"/>
            <a:ext cx="8609013" cy="53371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17" name="CustomShape 2"/>
          <p:cNvSpPr/>
          <p:nvPr/>
        </p:nvSpPr>
        <p:spPr>
          <a:xfrm>
            <a:off x="457200" y="1143000"/>
            <a:ext cx="8153400" cy="51657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 </a:t>
            </a:r>
            <a:endParaRPr lang="ru-RU" sz="2400" dirty="0"/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study of dental cement of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Equus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ferus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IVa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cultural layer of the Upper Paleolithic site Kostenki-14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Markina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Gora) was done for the first time at this large-scale. Season of death was determined for 24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horses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Animals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died in different seasons: spring-summer and autumn-winter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numbers of horses died in different seasons differ by more than 2 times 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horses died in the spring-summer period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horses died in autumn-winter period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stomShape 1"/>
          <p:cNvSpPr/>
          <p:nvPr/>
        </p:nvSpPr>
        <p:spPr>
          <a:xfrm>
            <a:off x="228600" y="152400"/>
            <a:ext cx="8609013" cy="7810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304800" y="838200"/>
            <a:ext cx="8609013" cy="53371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graphicFrame>
        <p:nvGraphicFramePr>
          <p:cNvPr id="34818" name="Диаграмма 5"/>
          <p:cNvGraphicFramePr>
            <a:graphicFrameLocks/>
          </p:cNvGraphicFramePr>
          <p:nvPr/>
        </p:nvGraphicFramePr>
        <p:xfrm>
          <a:off x="-50800" y="-53975"/>
          <a:ext cx="9245600" cy="688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7" r:id="rId3" imgW="9242337" imgH="6882981" progId="Excel.Chart.8">
                  <p:embed/>
                </p:oleObj>
              </mc:Choice>
              <mc:Fallback>
                <p:oleObj r:id="rId3" imgW="9242337" imgH="6882981" progId="Excel.Chart.8">
                  <p:embed/>
                  <p:pic>
                    <p:nvPicPr>
                      <p:cNvPr id="0" name="Диаграмма 5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-53975"/>
                        <a:ext cx="9245600" cy="688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301625" y="685800"/>
            <a:ext cx="8609013" cy="53371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17" name="CustomShape 2"/>
          <p:cNvSpPr/>
          <p:nvPr/>
        </p:nvSpPr>
        <p:spPr>
          <a:xfrm>
            <a:off x="609600" y="1676400"/>
            <a:ext cx="8077200" cy="41179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IVa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cultural layer is a territory where horses died in different seasons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numbers of horses died in different seasons differ by more than 2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times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stomShape 1"/>
          <p:cNvSpPr/>
          <p:nvPr/>
        </p:nvSpPr>
        <p:spPr>
          <a:xfrm>
            <a:off x="457200" y="304800"/>
            <a:ext cx="8609013" cy="60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/>
              <a:t>Conclusions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2"/>
          <p:cNvSpPr/>
          <p:nvPr/>
        </p:nvSpPr>
        <p:spPr>
          <a:xfrm>
            <a:off x="609600" y="1676400"/>
            <a:ext cx="8077200" cy="41179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stomShape 1"/>
          <p:cNvSpPr/>
          <p:nvPr/>
        </p:nvSpPr>
        <p:spPr>
          <a:xfrm>
            <a:off x="567531" y="-6285"/>
            <a:ext cx="8609013" cy="60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/>
              <a:t>References</a:t>
            </a:r>
            <a:endParaRPr lang="ru-RU" sz="3600" dirty="0"/>
          </a:p>
        </p:txBody>
      </p:sp>
      <p:sp>
        <p:nvSpPr>
          <p:cNvPr id="6" name="CustomShape 2"/>
          <p:cNvSpPr/>
          <p:nvPr/>
        </p:nvSpPr>
        <p:spPr>
          <a:xfrm>
            <a:off x="228600" y="533400"/>
            <a:ext cx="8682038" cy="617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" y="762000"/>
            <a:ext cx="8682038" cy="6316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Beasley M.J., Brown W.A.B. and </a:t>
            </a:r>
            <a:r>
              <a:rPr lang="en-US" sz="11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Legge</a:t>
            </a:r>
            <a:r>
              <a:rPr lang="en-US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A.J.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(1992) Incremental Banding in Dental Cementum: Methods of Preparation for Teeth from Archaeological Sites and for Modern Comparative Specimens // International Journal of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Osteoarchaeology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Vol. 2, 37-50.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Burke A.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(1992) Prey Movements and Settlement Patterns during the Upper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Palaeolithic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Southwestern France. PhD Dissertation. New York, 306.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Burke A. and Castanet J.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(1995) Histological Observations of Cementum Growth in Horse Teeth and their Application to Archaeology // Journal of Archaeological Science, 22, 479–493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Burova</a:t>
            </a:r>
            <a:r>
              <a:rPr lang="en-US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N.D. and </a:t>
            </a:r>
            <a:r>
              <a:rPr lang="en-US" sz="11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Petrova</a:t>
            </a:r>
            <a:r>
              <a:rPr lang="en-US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E.A.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(2011)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Archeozoology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IVa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cultural layer of the Upper Paleolithic site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Kostenki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14 // Cultural-historical processes in the Paleolithic of Eurasia: human settlement, cultural genesis, material culture and natural environment. Proceedings of the III (XIX) All-Russian Archaeological Congress. Vol. 1. St. Petersburg-Moscow-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Veliky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Novgorod (In Russian), 31-32.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Greenfield H.J., Moore N.C. and </a:t>
            </a:r>
            <a:r>
              <a:rPr lang="en-US" sz="11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Steppan</a:t>
            </a:r>
            <a:r>
              <a:rPr lang="en-US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K.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(2015) Estimating the Age- and Season-of-Death for Wild Equids: a Comparison of Techniques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Utilising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Sample from the Late Neolithic Site of Bad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Buchau-Dullenried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Germany // Open Quaternary, 1: 3, 1-28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Klevezal</a:t>
            </a:r>
            <a:r>
              <a:rPr lang="en-US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G.A.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(1988)</a:t>
            </a:r>
            <a:r>
              <a:rPr lang="en-US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Recording Structures of Mammals in Zoological Investigations. Moscow: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Nuaka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(In Russian), 288.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Lieberman D.E.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(1994). The Biological Basis for Seasonal Increments in Dental Cementum and Their Application to Archaeological Research // Journal of Archaeological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Sience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21, 525 – 539.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Lieberman D.E. and Meadow R.H.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(1992) The Biology of Cementum Increments (with an archaeological application) // Mammal Review, Vol. 22, Issue 2, 57-77.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Praslov</a:t>
            </a:r>
            <a:r>
              <a:rPr lang="en-US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N. D. and </a:t>
            </a:r>
            <a:r>
              <a:rPr lang="en-US" sz="11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Rogachev</a:t>
            </a:r>
            <a:r>
              <a:rPr lang="en-US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 N. (eds.)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(1982).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Palaeolithic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Kostenki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Borshchevo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area on the river Don. 1879–1979. Results of field investigations]. Leningrad: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Nuaka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(In Russian). 288.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Sinitsyn</a:t>
            </a:r>
            <a:r>
              <a:rPr lang="en-US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A.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(2009) Proceedings of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Kostenki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archaeological expedition IHMC RAS, 40.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Sinitsyn</a:t>
            </a:r>
            <a:r>
              <a:rPr lang="en-US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A.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(2015a)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Kostenki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14 (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Markina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Gora) - A Supporting Column of Cultural and Geological Deposits of the Eastern Europe Paleolithic for a Period of 27–42 thousand years (GS-11 – GI-3) // Ancient Cultures of Eastern Europe: Reference Sites and Supporting Complexes in the Context of Modern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ArchaeologicalRresearch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Zamyatny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collection. Issue 4.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SPb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.: MAE RAS (In Russian), 40-59.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Sinitsyn</a:t>
            </a:r>
            <a:r>
              <a:rPr lang="en-US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A.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(2015b) Perspectives on the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Palaeolitic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Eurasia: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Kostenki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related sites // Human Origin Sites and the World Heritage Convention in Eurasia. UNESCO Heads 4, Vol. 1, 163 – 189.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Spiess</a:t>
            </a:r>
            <a:r>
              <a:rPr lang="en-US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A.E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(1976). Determining season of Death of Archaeological Fauna by Analysis of Teeth // Journal of the Arctic Institute of North America, 29, 53–55.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68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301625" y="685800"/>
            <a:ext cx="8609013" cy="53371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17" name="CustomShape 2"/>
          <p:cNvSpPr/>
          <p:nvPr/>
        </p:nvSpPr>
        <p:spPr>
          <a:xfrm>
            <a:off x="609600" y="1676400"/>
            <a:ext cx="8077200" cy="41179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stomShape 1"/>
          <p:cNvSpPr/>
          <p:nvPr/>
        </p:nvSpPr>
        <p:spPr>
          <a:xfrm>
            <a:off x="237241" y="342901"/>
            <a:ext cx="8609013" cy="60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en-US" sz="3600" dirty="0"/>
              <a:t>Acknowledgments</a:t>
            </a:r>
            <a:endParaRPr lang="ru-RU" sz="3600" dirty="0"/>
          </a:p>
        </p:txBody>
      </p:sp>
      <p:sp>
        <p:nvSpPr>
          <p:cNvPr id="6" name="CustomShape 2"/>
          <p:cNvSpPr/>
          <p:nvPr/>
        </p:nvSpPr>
        <p:spPr>
          <a:xfrm>
            <a:off x="228600" y="1219201"/>
            <a:ext cx="8763000" cy="53371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We expresses our </a:t>
            </a:r>
            <a:r>
              <a:rPr lang="en-US" sz="3200" dirty="0">
                <a:solidFill>
                  <a:srgbClr val="000000"/>
                </a:solidFill>
              </a:rPr>
              <a:t>gratitude and appreciation </a:t>
            </a:r>
            <a:r>
              <a:rPr lang="en-US" sz="3200" dirty="0" smtClean="0">
                <a:solidFill>
                  <a:srgbClr val="000000"/>
                </a:solidFill>
              </a:rPr>
              <a:t>to Dr</a:t>
            </a:r>
            <a:r>
              <a:rPr lang="en-US" sz="3200" dirty="0">
                <a:solidFill>
                  <a:srgbClr val="000000"/>
                </a:solidFill>
              </a:rPr>
              <a:t>. Ariane Burke </a:t>
            </a:r>
            <a:r>
              <a:rPr lang="en-US" sz="3200" dirty="0" smtClean="0">
                <a:solidFill>
                  <a:srgbClr val="000000"/>
                </a:solidFill>
              </a:rPr>
              <a:t>and Dr</a:t>
            </a:r>
            <a:r>
              <a:rPr lang="en-US" sz="3200" dirty="0">
                <a:solidFill>
                  <a:srgbClr val="000000"/>
                </a:solidFill>
              </a:rPr>
              <a:t>. Galina </a:t>
            </a:r>
            <a:r>
              <a:rPr lang="en-US" sz="3200" dirty="0" err="1" smtClean="0">
                <a:solidFill>
                  <a:srgbClr val="000000"/>
                </a:solidFill>
              </a:rPr>
              <a:t>Clevezal</a:t>
            </a:r>
            <a:r>
              <a:rPr lang="en-US" sz="3200" dirty="0" smtClean="0">
                <a:solidFill>
                  <a:srgbClr val="000000"/>
                </a:solidFill>
              </a:rPr>
              <a:t> for their help. </a:t>
            </a:r>
            <a:endParaRPr lang="en-US" sz="3200" dirty="0">
              <a:solidFill>
                <a:srgbClr val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/>
              <a:t> </a:t>
            </a:r>
            <a:endParaRPr lang="ru-RU" sz="3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ru-RU" sz="3200" dirty="0" smtClean="0"/>
              <a:t>Collections </a:t>
            </a:r>
            <a:r>
              <a:rPr lang="en-US" altLang="ru-RU" sz="3200" dirty="0"/>
              <a:t>study facilitated by</a:t>
            </a:r>
            <a:r>
              <a:rPr lang="en-US" altLang="ru-RU" sz="3200" dirty="0" smtClean="0"/>
              <a:t>:</a:t>
            </a:r>
            <a:endParaRPr lang="ru-RU" altLang="ru-RU" sz="3200" dirty="0" smtClean="0"/>
          </a:p>
          <a:p>
            <a:pPr marL="900000" indent="-457200">
              <a:buFont typeface="Arial" panose="020B0604020202020204" pitchFamily="34" charset="0"/>
              <a:buChar char="•"/>
            </a:pPr>
            <a:r>
              <a:rPr lang="en-US" sz="3200" dirty="0"/>
              <a:t>The  Institute of the History of Material Culture of </a:t>
            </a:r>
            <a:r>
              <a:rPr lang="en-US" sz="3200" dirty="0" smtClean="0"/>
              <a:t>Russia Academy of Science</a:t>
            </a:r>
            <a:endParaRPr lang="ru-RU" sz="3200" dirty="0" smtClean="0"/>
          </a:p>
          <a:p>
            <a:pPr marL="900000" indent="-457200">
              <a:buFont typeface="Arial" panose="020B0604020202020204" pitchFamily="34" charset="0"/>
              <a:buChar char="•"/>
            </a:pPr>
            <a:r>
              <a:rPr lang="en-US" altLang="ru-RU" sz="3200" dirty="0" smtClean="0"/>
              <a:t>Zoological Institute </a:t>
            </a:r>
            <a:r>
              <a:rPr lang="en-US" sz="3200" dirty="0"/>
              <a:t>of Russia Academy of Science</a:t>
            </a:r>
            <a:endParaRPr lang="ru-RU" sz="32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26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457200" y="-152400"/>
            <a:ext cx="8228013" cy="10652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36866" name="Прямоугольник 1"/>
          <p:cNvSpPr>
            <a:spLocks noChangeArrowheads="1"/>
          </p:cNvSpPr>
          <p:nvPr/>
        </p:nvSpPr>
        <p:spPr bwMode="auto">
          <a:xfrm>
            <a:off x="-328613" y="312738"/>
            <a:ext cx="979328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>
                <a:latin typeface="Times New Roman" pitchFamily="18" charset="0"/>
                <a:cs typeface="Times New Roman" pitchFamily="18" charset="0"/>
              </a:rPr>
              <a:t>Thank you!</a:t>
            </a:r>
            <a:endParaRPr lang="ru-RU" sz="4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7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938" y="1376363"/>
            <a:ext cx="9151938" cy="492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2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Times New Roman" pitchFamily="18" charset="0"/>
                <a:cs typeface="Times New Roman" pitchFamily="18" charset="0"/>
              </a:rPr>
              <a:t>Geographical location of Kostenki village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693738"/>
            <a:ext cx="6016625" cy="616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Прямоугольник 2"/>
          <p:cNvSpPr>
            <a:spLocks noChangeArrowheads="1"/>
          </p:cNvSpPr>
          <p:nvPr/>
        </p:nvSpPr>
        <p:spPr bwMode="auto">
          <a:xfrm>
            <a:off x="76200" y="76200"/>
            <a:ext cx="90074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Location of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Kostenki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14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Markina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Mountain) site  among the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paleolithic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sites of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Kostenki-Borshchevo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district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4343" y="838200"/>
            <a:ext cx="5691188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8058" y="838201"/>
            <a:ext cx="5691188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2"/>
          <p:cNvSpPr/>
          <p:nvPr/>
        </p:nvSpPr>
        <p:spPr>
          <a:xfrm>
            <a:off x="76200" y="5257800"/>
            <a:ext cx="9005888" cy="152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Kostenki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14. Eastern excavation. Section of the southern wall in 2004. Left - stratigraphic position of cultural layers and radiocarbon dates; on the right - calibrated radiocarbon dates and OSL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dates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52400"/>
            <a:ext cx="900588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2"/>
          <p:cNvSpPr/>
          <p:nvPr/>
        </p:nvSpPr>
        <p:spPr>
          <a:xfrm>
            <a:off x="152400" y="5562600"/>
            <a:ext cx="8839200" cy="53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Kostenki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14. The grave of a man under the third cultural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4" descr="Imag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85800"/>
            <a:ext cx="8686800" cy="469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2"/>
          <p:cNvSpPr/>
          <p:nvPr/>
        </p:nvSpPr>
        <p:spPr>
          <a:xfrm>
            <a:off x="152400" y="5867400"/>
            <a:ext cx="8839200" cy="83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Kostenki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14. Cultural layer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IVa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excavation in 2009.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arrows show a layer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volcanic ash</a:t>
            </a:r>
            <a:endParaRPr lang="ru-RU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7326"/>
            <a:ext cx="8188394" cy="5564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3"/>
          <p:cNvSpPr txBox="1">
            <a:spLocks noChangeArrowheads="1"/>
          </p:cNvSpPr>
          <p:nvPr/>
        </p:nvSpPr>
        <p:spPr bwMode="auto">
          <a:xfrm>
            <a:off x="609600" y="5867400"/>
            <a:ext cx="8229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Osteological </a:t>
            </a:r>
            <a:r>
              <a:rPr lang="ru-RU" altLang="ru-RU" sz="2400" dirty="0" err="1">
                <a:latin typeface="Times New Roman" pitchFamily="18" charset="0"/>
                <a:cs typeface="Times New Roman" pitchFamily="18" charset="0"/>
              </a:rPr>
              <a:t>material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layer of the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upper Paleolithic site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Kostenki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Squares U-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72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and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U-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73.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View from North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2009.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52400"/>
            <a:ext cx="8229600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304800" y="509588"/>
            <a:ext cx="7938" cy="476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0" hangingPunct="0"/>
            <a:r>
              <a:rPr lang="ru-RU" altLang="ru-RU" sz="300">
                <a:latin typeface="Calibri" pitchFamily="34" charset="0"/>
              </a:rPr>
              <a:t> </a:t>
            </a:r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2"/>
          <p:cNvSpPr/>
          <p:nvPr/>
        </p:nvSpPr>
        <p:spPr>
          <a:xfrm>
            <a:off x="457200" y="5867400"/>
            <a:ext cx="8229600" cy="76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Percentage of different species on the upper Paleolithic site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Kostenki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(layer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IVa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(1998-2012)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6288" y="228600"/>
            <a:ext cx="75914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13342</TotalTime>
  <Words>1172</Words>
  <Application>Microsoft Office PowerPoint</Application>
  <PresentationFormat>Экран (4:3)</PresentationFormat>
  <Paragraphs>123</Paragraphs>
  <Slides>26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Courier New</vt:lpstr>
      <vt:lpstr>DejaVu Sans</vt:lpstr>
      <vt:lpstr>MS Mincho</vt:lpstr>
      <vt:lpstr>Times New Roman</vt:lpstr>
      <vt:lpstr>Тема Office</vt:lpstr>
      <vt:lpstr>Диаграмма Microsoft Excel</vt:lpstr>
      <vt:lpstr>Determination of the death season by dental cementum analysis of horses Equus ferus (Boddaert, 1785) from the Upper Paleolithic site Kostenki 14 (Markina gora) (Voronezh region, Russia)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Teeth from the layer IVa of the Upper Paleolithic site Kostenki 14</vt:lpstr>
      <vt:lpstr>Teeth from the layer IVa of the Upper Paleolithic site Kostenki 14</vt:lpstr>
      <vt:lpstr> Methods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Tashkan</dc:creator>
  <cp:lastModifiedBy>Admin</cp:lastModifiedBy>
  <cp:revision>473</cp:revision>
  <cp:lastPrinted>2016-10-12T00:07:10Z</cp:lastPrinted>
  <dcterms:created xsi:type="dcterms:W3CDTF">2014-10-02T23:37:33Z</dcterms:created>
  <dcterms:modified xsi:type="dcterms:W3CDTF">2018-10-31T20:47:02Z</dcterms:modified>
</cp:coreProperties>
</file>